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4"/>
  </p:sldMasterIdLst>
  <p:notesMasterIdLst>
    <p:notesMasterId r:id="rId28"/>
  </p:notesMasterIdLst>
  <p:handoutMasterIdLst>
    <p:handoutMasterId r:id="rId29"/>
  </p:handoutMasterIdLst>
  <p:sldIdLst>
    <p:sldId id="302" r:id="rId5"/>
    <p:sldId id="303" r:id="rId6"/>
    <p:sldId id="310" r:id="rId7"/>
    <p:sldId id="311" r:id="rId8"/>
    <p:sldId id="312" r:id="rId9"/>
    <p:sldId id="314" r:id="rId10"/>
    <p:sldId id="317" r:id="rId11"/>
    <p:sldId id="318" r:id="rId12"/>
    <p:sldId id="315" r:id="rId13"/>
    <p:sldId id="331" r:id="rId14"/>
    <p:sldId id="319" r:id="rId15"/>
    <p:sldId id="320" r:id="rId16"/>
    <p:sldId id="321" r:id="rId17"/>
    <p:sldId id="322" r:id="rId18"/>
    <p:sldId id="323" r:id="rId19"/>
    <p:sldId id="324" r:id="rId20"/>
    <p:sldId id="327" r:id="rId21"/>
    <p:sldId id="330" r:id="rId22"/>
    <p:sldId id="329" r:id="rId23"/>
    <p:sldId id="328" r:id="rId24"/>
    <p:sldId id="333" r:id="rId25"/>
    <p:sldId id="309" r:id="rId26"/>
    <p:sldId id="332" r:id="rId2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204CFDA4-3472-4B0E-A471-B0EF8394D2C6}">
          <p14:sldIdLst>
            <p14:sldId id="302"/>
            <p14:sldId id="303"/>
            <p14:sldId id="310"/>
            <p14:sldId id="311"/>
            <p14:sldId id="312"/>
            <p14:sldId id="314"/>
            <p14:sldId id="317"/>
            <p14:sldId id="318"/>
            <p14:sldId id="315"/>
            <p14:sldId id="331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Sección sin título" id="{4D6B5DCE-755E-4034-9DC8-8C3470358EE5}">
          <p14:sldIdLst>
            <p14:sldId id="327"/>
            <p14:sldId id="330"/>
            <p14:sldId id="329"/>
            <p14:sldId id="328"/>
            <p14:sldId id="333"/>
            <p14:sldId id="309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58C"/>
    <a:srgbClr val="C6CDD1"/>
    <a:srgbClr val="000000"/>
    <a:srgbClr val="4D8AB0"/>
    <a:srgbClr val="347EBF"/>
    <a:srgbClr val="FFA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56" autoAdjust="0"/>
    <p:restoredTop sz="95033" autoAdjust="0"/>
  </p:normalViewPr>
  <p:slideViewPr>
    <p:cSldViewPr snapToGrid="0">
      <p:cViewPr varScale="1">
        <p:scale>
          <a:sx n="70" d="100"/>
          <a:sy n="70" d="100"/>
        </p:scale>
        <p:origin x="8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44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B850CD-BF6D-41C6-BB9B-ED475079D7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67576F-8C2F-4D78-83CF-ECC6B5974E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DBC2E-6EEF-483D-8437-7B980B44E07E}" type="datetime1">
              <a:rPr lang="es-ES" smtClean="0"/>
              <a:t>08/04/2022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54E983-0EF3-487A-9A96-D45C1EC31F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3C05DC5-C9AC-45AE-9322-88DDB98BA1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D7A20-A93A-4EE1-A4B9-E51E01AE6C2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6693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B067823-9429-4E5D-82B0-244F35E36204}" type="datetime1">
              <a:rPr lang="es-ES" smtClean="0"/>
              <a:t>08/04/2022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124924D-8356-45E8-9D28-715AE3EDEB8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2576123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9D42641-E5B1-4B0D-8683-243E57965E87}" type="slidenum">
              <a:rPr lang="es-ES" smtClean="0"/>
              <a:t>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217313-45E2-4A12-9B3F-227359EE92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A9FE4D-3DF1-4AA5-BAB1-78062BDA9578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326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9D42641-E5B1-4B0D-8683-243E57965E87}" type="slidenum">
              <a:rPr lang="es-ES" smtClean="0"/>
              <a:t>11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217313-45E2-4A12-9B3F-227359EE92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A9FE4D-3DF1-4AA5-BAB1-78062BDA9578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02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4536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174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671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261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0881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160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254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0548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20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52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3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716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9D42641-E5B1-4B0D-8683-243E57965E87}" type="slidenum">
              <a:rPr lang="es-ES" smtClean="0"/>
              <a:t>21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217313-45E2-4A12-9B3F-227359EE92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A9FE4D-3DF1-4AA5-BAB1-78062BDA9578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4067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22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057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4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6709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5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721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9D42641-E5B1-4B0D-8683-243E57965E87}" type="slidenum">
              <a:rPr lang="es-ES" smtClean="0"/>
              <a:t>6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217313-45E2-4A12-9B3F-227359EE92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A9FE4D-3DF1-4AA5-BAB1-78062BDA9578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3157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7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87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9D42641-E5B1-4B0D-8683-243E57965E87}" type="slidenum">
              <a:rPr lang="es-ES" smtClean="0"/>
              <a:t>8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217313-45E2-4A12-9B3F-227359EE929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AEA9FE4D-3DF1-4AA5-BAB1-78062BDA9578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020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9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697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  <a:p>
            <a:pPr rtl="0"/>
            <a:r>
              <a:rPr lang="es-ES"/>
              <a:t>ID=dd91c577-f997-49fe-a5eb-611d59b20eb8
Recipe=crop
Type=Foreground
Variant=0
FamilyID=ClassicFrameGoudy_Zero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9CD3540-47EC-47F1-9DF7-C96EE8190A07}" type="slidenum">
              <a:rPr lang="es-ES" smtClean="0"/>
              <a:t>10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C853E9-E70A-4E2F-A7FA-165A2484E6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CCEAF9F-48F2-4C58-864A-7F5D242B416A}" type="datetime1">
              <a:rPr lang="es-ES" smtClean="0"/>
              <a:t>08/04/2022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553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D455E735-931B-4174-A9D2-F7AA2A6E3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E41D1FC6-72B7-4BF1-92A5-981B32C628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720" y="685799"/>
            <a:ext cx="10830560" cy="5486401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F57104-5AD3-4F7D-87FE-D1B5E24889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0" y="3813048"/>
            <a:ext cx="10830560" cy="2359152"/>
          </a:xfrm>
          <a:gradFill>
            <a:gsLst>
              <a:gs pos="61000">
                <a:srgbClr val="000000">
                  <a:alpha val="52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>
            <a:lvl1pPr algn="ctr">
              <a:defRPr lang="es-ES" spc="3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marL="0" lvl="0" algn="ctr" rtl="0"/>
            <a:r>
              <a:rPr lang="es-ES"/>
              <a:t>HAGA CLIC PARA MODIFICAR LOS ESTILOS DE TEXTO DEL PATRÓN</a:t>
            </a:r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C4B358A3-BDFA-4597-9B63-A2E31F630E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 rtlCol="0">
            <a:normAutofit/>
          </a:bodyPr>
          <a:lstStyle>
            <a:lvl1pPr algn="ctr">
              <a:buNone/>
              <a:defRPr lang="es-E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9706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rtlCol="0"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8" y="2353490"/>
            <a:ext cx="4614023" cy="68356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contenido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4614022" cy="2607811"/>
          </a:xfrm>
        </p:spPr>
        <p:txBody>
          <a:bodyPr rtlCol="0"/>
          <a:lstStyle>
            <a:lvl1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6148" y="2351313"/>
            <a:ext cx="4614023" cy="68356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6149" y="3150733"/>
            <a:ext cx="4614022" cy="2607811"/>
          </a:xfrm>
        </p:spPr>
        <p:txBody>
          <a:bodyPr rtlCol="0"/>
          <a:lstStyle>
            <a:lvl1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18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57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t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1972D75D-D195-431F-9B9B-83BC97B9E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1620" y="-17460"/>
            <a:ext cx="12213620" cy="6875460"/>
          </a:xfrm>
          <a:custGeom>
            <a:avLst/>
            <a:gdLst>
              <a:gd name="connsiteX0" fmla="*/ 0 w 12213620"/>
              <a:gd name="connsiteY0" fmla="*/ 0 h 6875460"/>
              <a:gd name="connsiteX1" fmla="*/ 12213620 w 12213620"/>
              <a:gd name="connsiteY1" fmla="*/ 0 h 6875460"/>
              <a:gd name="connsiteX2" fmla="*/ 12213620 w 12213620"/>
              <a:gd name="connsiteY2" fmla="*/ 6875460 h 6875460"/>
              <a:gd name="connsiteX3" fmla="*/ 0 w 12213620"/>
              <a:gd name="connsiteY3" fmla="*/ 6875460 h 6875460"/>
              <a:gd name="connsiteX4" fmla="*/ 0 w 12213620"/>
              <a:gd name="connsiteY4" fmla="*/ 0 h 6875460"/>
              <a:gd name="connsiteX5" fmla="*/ 707419 w 12213620"/>
              <a:gd name="connsiteY5" fmla="*/ 703262 h 6875460"/>
              <a:gd name="connsiteX6" fmla="*/ 707419 w 12213620"/>
              <a:gd name="connsiteY6" fmla="*/ 6189658 h 6875460"/>
              <a:gd name="connsiteX7" fmla="*/ 11527819 w 12213620"/>
              <a:gd name="connsiteY7" fmla="*/ 6189658 h 6875460"/>
              <a:gd name="connsiteX8" fmla="*/ 11527819 w 12213620"/>
              <a:gd name="connsiteY8" fmla="*/ 703262 h 6875460"/>
              <a:gd name="connsiteX9" fmla="*/ 707419 w 12213620"/>
              <a:gd name="connsiteY9" fmla="*/ 703262 h 6875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13620" h="6875460">
                <a:moveTo>
                  <a:pt x="0" y="0"/>
                </a:moveTo>
                <a:lnTo>
                  <a:pt x="12213620" y="0"/>
                </a:lnTo>
                <a:lnTo>
                  <a:pt x="12213620" y="6875460"/>
                </a:lnTo>
                <a:lnTo>
                  <a:pt x="0" y="6875460"/>
                </a:lnTo>
                <a:lnTo>
                  <a:pt x="0" y="0"/>
                </a:lnTo>
                <a:close/>
                <a:moveTo>
                  <a:pt x="707419" y="703262"/>
                </a:moveTo>
                <a:lnTo>
                  <a:pt x="707419" y="6189658"/>
                </a:lnTo>
                <a:lnTo>
                  <a:pt x="11527819" y="6189658"/>
                </a:lnTo>
                <a:lnTo>
                  <a:pt x="11527819" y="703262"/>
                </a:lnTo>
                <a:lnTo>
                  <a:pt x="707419" y="703262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E8906FF-1D77-4726-A367-2D8934B1C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2"/>
            <a:ext cx="10820400" cy="146957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828" y="1109662"/>
            <a:ext cx="9588343" cy="615316"/>
          </a:xfrm>
        </p:spPr>
        <p:txBody>
          <a:bodyPr rtlCol="0">
            <a:normAutofit/>
          </a:bodyPr>
          <a:lstStyle>
            <a:lvl1pPr algn="ctr">
              <a:defRPr sz="32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57667C45-3976-4FB9-8AA2-CEEA54F47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1829" y="2353490"/>
            <a:ext cx="2888156" cy="68356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4" name="Marcador de contenido 5">
            <a:extLst>
              <a:ext uri="{FF2B5EF4-FFF2-40B4-BE49-F238E27FC236}">
                <a16:creationId xmlns:a16="http://schemas.microsoft.com/office/drawing/2014/main" id="{582862EF-36C2-4067-B4E9-46075763FE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1829" y="3152910"/>
            <a:ext cx="2888155" cy="2607811"/>
          </a:xfrm>
        </p:spPr>
        <p:txBody>
          <a:bodyPr rtlCol="0">
            <a:normAutofit/>
          </a:bodyPr>
          <a:lstStyle>
            <a:lvl1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51922" y="2351313"/>
            <a:ext cx="2888156" cy="68356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51923" y="3150733"/>
            <a:ext cx="2888155" cy="2607811"/>
          </a:xfrm>
        </p:spPr>
        <p:txBody>
          <a:bodyPr rtlCol="0">
            <a:normAutofit/>
          </a:bodyPr>
          <a:lstStyle>
            <a:lvl1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4F2BCF44-5B58-4008-96D3-D0C4D21881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02016" y="2351313"/>
            <a:ext cx="2888156" cy="68356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id="{B61BF555-E826-4753-AE48-390B0774D5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2017" y="3150733"/>
            <a:ext cx="2888155" cy="2607811"/>
          </a:xfrm>
        </p:spPr>
        <p:txBody>
          <a:bodyPr rtlCol="0">
            <a:normAutofit/>
          </a:bodyPr>
          <a:lstStyle>
            <a:lvl1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160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281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F6FC287-13D6-4C3C-99AD-4DC21BC6C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C540C0CE-8B55-4CBA-AE06-9ED15632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0365F8-0F13-4B54-ADBB-26C1C19B2F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170" y="974829"/>
            <a:ext cx="5600700" cy="919286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2800" spc="300" baseline="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0A44241-B30F-442D-BC0D-A638FB347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A9E4BC6-069A-4142-84EF-9F8AAB5D64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09853" y="2135939"/>
            <a:ext cx="5600700" cy="3747232"/>
          </a:xfrm>
        </p:spPr>
        <p:txBody>
          <a:bodyPr rtlCol="0">
            <a:normAutofit/>
          </a:bodyPr>
          <a:lstStyle>
            <a:lvl1pPr marL="0" indent="0">
              <a:buNone/>
              <a:defRPr lang="es-E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defRPr sz="1800"/>
            </a:lvl2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8D3C0F9A-7C3B-499A-93CA-2E4EADF03B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9200" y="685800"/>
            <a:ext cx="2667000" cy="24003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4" name="Marcador de posición de imagen 14">
            <a:extLst>
              <a:ext uri="{FF2B5EF4-FFF2-40B4-BE49-F238E27FC236}">
                <a16:creationId xmlns:a16="http://schemas.microsoft.com/office/drawing/2014/main" id="{D9B38155-012A-4A0C-9324-88206D0D02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39200" y="3726638"/>
            <a:ext cx="2667000" cy="2445558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8EE059-FB54-4749-99E9-807468BE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5293729-0F2C-46AB-BA76-EE7680E7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1771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AB0C0AD0-C0C6-4753-98B3-7372479C8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685800"/>
            <a:ext cx="40386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FD5A13-435A-49E7-ACBD-C522443F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8124" y="1112837"/>
            <a:ext cx="3221037" cy="2011362"/>
          </a:xfrm>
        </p:spPr>
        <p:txBody>
          <a:bodyPr rtlCol="0">
            <a:noAutofit/>
          </a:bodyPr>
          <a:lstStyle>
            <a:lvl1pPr algn="ctr">
              <a:lnSpc>
                <a:spcPct val="125000"/>
              </a:lnSpc>
              <a:spcBef>
                <a:spcPts val="1000"/>
              </a:spcBef>
              <a:spcAft>
                <a:spcPts val="1200"/>
              </a:spcAft>
              <a:defRPr sz="2400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B3BE5E-E2B2-4C08-9DF1-D0BBD2556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66849A51-7BB5-4AC4-9826-3E40239DD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81800" cy="6858000"/>
          </a:xfrm>
          <a:solidFill>
            <a:schemeClr val="tx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61D3ED1-1003-44C1-AEAC-7217554CA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95432" y="3429000"/>
            <a:ext cx="3221037" cy="2316163"/>
          </a:xfrm>
        </p:spPr>
        <p:txBody>
          <a:bodyPr rtlCol="0">
            <a:normAutofit/>
          </a:bodyPr>
          <a:lstStyle>
            <a:lvl1pPr algn="ctr">
              <a:buNone/>
              <a:defRPr lang="es-ES" sz="18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 lang="es-E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defRPr lang="es-E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defRPr lang="es-E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defRPr lang="es-ES" sz="2000" i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E19391-DDEC-44D3-81A7-253A8C2C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DE78C5-C86D-404C-886C-9B28A5B5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069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EAC5E60-7529-465B-AC10-15DD9E06E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0D7284-A2BA-4058-81B8-8C194183AA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0239" y="904683"/>
            <a:ext cx="3043238" cy="1128258"/>
          </a:xfrm>
        </p:spPr>
        <p:txBody>
          <a:bodyPr rtlCol="0" anchor="b">
            <a:noAutofit/>
          </a:bodyPr>
          <a:lstStyle>
            <a:lvl1pPr algn="ctr">
              <a:defRPr sz="1800" spc="300" baseline="0"/>
            </a:lvl1pPr>
          </a:lstStyle>
          <a:p>
            <a:pPr rtl="0"/>
            <a:r>
              <a:rPr lang="es-ES" dirty="0"/>
              <a:t>HAGA CLIC PARA MODIFICAR EL ESTILO DEL TÍTULO DEL PATRÓN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DCF980BD-6E88-4DED-B8BA-A6D71F26BA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90900" cy="68580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6C855D-F8E6-4A14-9A2C-B840BF78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39EBCF59-A32E-4C9E-A6EE-0333928992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>
            <a:normAutofit/>
          </a:bodyPr>
          <a:lstStyle>
            <a:lvl1pPr algn="ctr">
              <a:buNone/>
              <a:defRPr lang="es-ES" sz="16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2D5F265C-D250-4B74-9361-166CBD595E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01100" y="0"/>
            <a:ext cx="3390900" cy="68580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B9CD27E-A7F2-4ABE-ACD4-27BF0183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/>
              <a:t>1/2/20XX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11E480-83AE-40D7-B187-635F5737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29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23F0E8C4-F22F-4115-BFF9-731C089BD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4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 useBgFill="1">
        <p:nvSpPr>
          <p:cNvPr id="17" name="Rectángulo 16">
            <a:extLst>
              <a:ext uri="{FF2B5EF4-FFF2-40B4-BE49-F238E27FC236}">
                <a16:creationId xmlns:a16="http://schemas.microsoft.com/office/drawing/2014/main" id="{D082772B-9710-45A8-9D16-12613E7BD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0"/>
            <a:ext cx="67818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52A839-69EA-494F-A4E7-B066C09CF2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4064" y="964889"/>
            <a:ext cx="5605272" cy="914400"/>
          </a:xfrm>
        </p:spPr>
        <p:txBody>
          <a:bodyPr rtlCol="0">
            <a:noAutofit/>
          </a:bodyPr>
          <a:lstStyle>
            <a:lvl1pPr marL="228600" indent="-228600" algn="ctr">
              <a:lnSpc>
                <a:spcPct val="100000"/>
              </a:lnSpc>
              <a:spcBef>
                <a:spcPts val="1000"/>
              </a:spcBef>
              <a:defRPr sz="2400" spc="300" baseline="0"/>
            </a:lvl1pPr>
          </a:lstStyle>
          <a:p>
            <a:pPr rtl="0"/>
            <a:r>
              <a:rPr lang="es-ES"/>
              <a:t>HAGA CLIC PARA EDITAR EL ESTILO DEL TÍTULO DEL PATRÓN</a:t>
            </a:r>
          </a:p>
        </p:txBody>
      </p:sp>
      <p:sp>
        <p:nvSpPr>
          <p:cNvPr id="16" name="Marcador de pie de página 3">
            <a:extLst>
              <a:ext uri="{FF2B5EF4-FFF2-40B4-BE49-F238E27FC236}">
                <a16:creationId xmlns:a16="http://schemas.microsoft.com/office/drawing/2014/main" id="{2289EB81-6F63-41FF-8B72-E2D82EB50E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-1708136" y="3223750"/>
            <a:ext cx="4114800" cy="410501"/>
          </a:xfrm>
        </p:spPr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2D898A5-86F4-4520-A618-C1CE7FCC1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09853" y="2135829"/>
            <a:ext cx="5600700" cy="3642347"/>
          </a:xfrm>
        </p:spPr>
        <p:txBody>
          <a:bodyPr rtlCol="0">
            <a:normAutofit/>
          </a:bodyPr>
          <a:lstStyle>
            <a:lvl1pPr marL="0" indent="0">
              <a:buNone/>
              <a:defRPr lang="es-ES" sz="18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1pPr>
            <a:lvl2pPr>
              <a:defRPr lang="es-E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2pPr>
            <a:lvl3pPr>
              <a:defRPr lang="es-E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3pPr>
            <a:lvl4pPr>
              <a:defRPr lang="es-ES" sz="2000" kern="1200" dirty="0" smtClean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4pPr>
            <a:lvl5pPr>
              <a:defRPr lang="es-ES" sz="2000" kern="1200" dirty="0">
                <a:solidFill>
                  <a:schemeClr val="tx2">
                    <a:lumMod val="90000"/>
                  </a:schemeClr>
                </a:solidFill>
                <a:latin typeface="+mj-lt"/>
                <a:ea typeface="+mn-ea"/>
                <a:cs typeface="+mn-cs"/>
              </a:defRPr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2D8262DD-38B7-432E-838E-874DEB156E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200" y="685800"/>
            <a:ext cx="2667000" cy="2400300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4" name="Marcador de posición de imagen 12">
            <a:extLst>
              <a:ext uri="{FF2B5EF4-FFF2-40B4-BE49-F238E27FC236}">
                <a16:creationId xmlns:a16="http://schemas.microsoft.com/office/drawing/2014/main" id="{A1F656D3-42D5-4850-9BCE-034D55DCDB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9200" y="3764738"/>
            <a:ext cx="2667000" cy="2404872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fecha 2">
            <a:extLst>
              <a:ext uri="{FF2B5EF4-FFF2-40B4-BE49-F238E27FC236}">
                <a16:creationId xmlns:a16="http://schemas.microsoft.com/office/drawing/2014/main" id="{5E061156-5BF8-492F-93F2-A0C925229E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8" name="Marcador de número de diapositiva 4">
            <a:extLst>
              <a:ext uri="{FF2B5EF4-FFF2-40B4-BE49-F238E27FC236}">
                <a16:creationId xmlns:a16="http://schemas.microsoft.com/office/drawing/2014/main" id="{DE11E1B1-2B5D-421D-9903-5D4845A77B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59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F186BBE9-85AC-4FEF-8647-85DC61E30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334835FD-1AFB-4FBE-BCCE-D5FAD1E9E8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7467600 w 12192000"/>
              <a:gd name="connsiteY0" fmla="*/ 1732305 h 6858000"/>
              <a:gd name="connsiteX1" fmla="*/ 7467600 w 12192000"/>
              <a:gd name="connsiteY1" fmla="*/ 5215297 h 6858000"/>
              <a:gd name="connsiteX2" fmla="*/ 10858500 w 12192000"/>
              <a:gd name="connsiteY2" fmla="*/ 5215297 h 6858000"/>
              <a:gd name="connsiteX3" fmla="*/ 10858500 w 12192000"/>
              <a:gd name="connsiteY3" fmla="*/ 173230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467600" y="1732305"/>
                </a:moveTo>
                <a:lnTo>
                  <a:pt x="7467600" y="5215297"/>
                </a:lnTo>
                <a:lnTo>
                  <a:pt x="10858500" y="5215297"/>
                </a:lnTo>
                <a:lnTo>
                  <a:pt x="10858500" y="173230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50E5CE-ECB4-4D9A-95BD-EF41E7883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50629" y="2057400"/>
            <a:ext cx="2804191" cy="1775012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1000"/>
              </a:spcBef>
              <a:defRPr sz="3200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5B8F8B4-7A4C-46FC-86C4-7EDF3965E8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31744" y="3986140"/>
            <a:ext cx="2663825" cy="976312"/>
          </a:xfrm>
        </p:spPr>
        <p:txBody>
          <a:bodyPr rtlCol="0"/>
          <a:lstStyle>
            <a:lvl1pPr marL="0" indent="0" algn="ctr">
              <a:buNone/>
              <a:defRPr lang="es-ES" sz="20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0723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1F888699-B2F4-4D1E-9B99-FB38DB6F8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59C0F5F-52B5-4046-92E2-12C9AE3A0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799" y="685801"/>
            <a:ext cx="10820401" cy="5486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C531D59-0AA7-4A6E-A153-F12AF50D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5" y="1128712"/>
            <a:ext cx="9582507" cy="737575"/>
          </a:xfrm>
        </p:spPr>
        <p:txBody>
          <a:bodyPr rtlCol="0">
            <a:normAutofit/>
          </a:bodyPr>
          <a:lstStyle>
            <a:lvl1pPr algn="ctr">
              <a:defRPr sz="3200" cap="all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27" name="Marcador de pie de página 3">
            <a:extLst>
              <a:ext uri="{FF2B5EF4-FFF2-40B4-BE49-F238E27FC236}">
                <a16:creationId xmlns:a16="http://schemas.microsoft.com/office/drawing/2014/main" id="{A8CB739F-40B1-4B56-9FC7-D0C3D6C6A9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 rot="5400000">
            <a:off x="-1708136" y="3223750"/>
            <a:ext cx="4114800" cy="410501"/>
          </a:xfrm>
        </p:spPr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F4662255-912C-47B2-9F89-E8EA289186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9525" y="2155389"/>
            <a:ext cx="2003425" cy="2002536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14BC86AA-75EF-424D-A00E-E44E64F49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5795" y="4445636"/>
            <a:ext cx="2011363" cy="54512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4651915F-8813-4F19-9282-4069723EC9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58339" y="5030809"/>
            <a:ext cx="2011363" cy="545126"/>
          </a:xfrm>
        </p:spPr>
        <p:txBody>
          <a:bodyPr rtlCol="0"/>
          <a:lstStyle>
            <a:lvl1pPr marL="0" indent="0" algn="ctr">
              <a:buNone/>
              <a:defRPr lang="es-E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BDD03108-13F4-4623-8FF3-A810282271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4132" y="2155389"/>
            <a:ext cx="2003425" cy="2002536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FEA53B-7103-43EE-A27D-C03676BE7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3650" y="4446588"/>
            <a:ext cx="2011363" cy="54512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D2D40785-78DE-4A0A-BE87-FBA306D4E0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6194" y="5031761"/>
            <a:ext cx="2011363" cy="545126"/>
          </a:xfrm>
        </p:spPr>
        <p:txBody>
          <a:bodyPr rtlCol="0"/>
          <a:lstStyle>
            <a:lvl1pPr marL="0" indent="0" algn="ctr">
              <a:buNone/>
              <a:defRPr lang="es-E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1" name="Marcador de posición de imagen 18">
            <a:extLst>
              <a:ext uri="{FF2B5EF4-FFF2-40B4-BE49-F238E27FC236}">
                <a16:creationId xmlns:a16="http://schemas.microsoft.com/office/drawing/2014/main" id="{91167149-D0F9-4485-9BE8-A52BED26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32269" y="2155389"/>
            <a:ext cx="2003425" cy="2002536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AB40F8CF-C64A-4DB4-9A1A-7BFAC245F0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33721" y="4445636"/>
            <a:ext cx="2011363" cy="54512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F3F1EF2-8FAE-4D87-AF55-EB9978D55F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6265" y="5030809"/>
            <a:ext cx="2011363" cy="545126"/>
          </a:xfrm>
        </p:spPr>
        <p:txBody>
          <a:bodyPr rtlCol="0"/>
          <a:lstStyle>
            <a:lvl1pPr marL="0" indent="0" algn="ctr">
              <a:buNone/>
              <a:defRPr lang="es-E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Marcador de posición de imagen 18">
            <a:extLst>
              <a:ext uri="{FF2B5EF4-FFF2-40B4-BE49-F238E27FC236}">
                <a16:creationId xmlns:a16="http://schemas.microsoft.com/office/drawing/2014/main" id="{1A66F4CC-066D-41CE-A8F6-A452F518D5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8607" y="2155389"/>
            <a:ext cx="2003425" cy="2002536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5FA1103C-3979-4242-A077-18B4BD99A7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3792" y="4445636"/>
            <a:ext cx="2011363" cy="545126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48AFB00F-138B-4D19-BB2E-61BF5D57CD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56336" y="5030809"/>
            <a:ext cx="2011363" cy="545126"/>
          </a:xfrm>
        </p:spPr>
        <p:txBody>
          <a:bodyPr rtlCol="0"/>
          <a:lstStyle>
            <a:lvl1pPr marL="0" indent="0" algn="ctr">
              <a:buNone/>
              <a:defRPr lang="es-ES" sz="1800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Marcador de fecha 3">
            <a:extLst>
              <a:ext uri="{FF2B5EF4-FFF2-40B4-BE49-F238E27FC236}">
                <a16:creationId xmlns:a16="http://schemas.microsoft.com/office/drawing/2014/main" id="{DBE35EB5-8D79-4E90-872C-AF52B25E1F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 rot="5400000">
            <a:off x="9782174" y="3224214"/>
            <a:ext cx="4114800" cy="409575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26" name="Marcador de número de diapositiva 5">
            <a:extLst>
              <a:ext uri="{FF2B5EF4-FFF2-40B4-BE49-F238E27FC236}">
                <a16:creationId xmlns:a16="http://schemas.microsoft.com/office/drawing/2014/main" id="{FC9F0DA2-B99D-4F44-9277-9BA3A1D929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6356350"/>
            <a:ext cx="685800" cy="365125"/>
          </a:xfrm>
        </p:spPr>
        <p:txBody>
          <a:bodyPr rtlCol="0"/>
          <a:lstStyle/>
          <a:p>
            <a:pPr algn="ctr" rtl="0"/>
            <a:fld id="{54B97B59-3B2F-4E46-A216-C2A7D249F47E}" type="slidenum">
              <a:rPr lang="es-ES" smtClean="0"/>
              <a:pPr algn="ct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787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E0FB711-F0FD-482F-8C0C-73A394357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A5B9AF-5A01-4BFC-9250-DF50A92820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042" y="1371598"/>
            <a:ext cx="3987209" cy="2852057"/>
          </a:xfrm>
        </p:spPr>
        <p:txBody>
          <a:bodyPr rtlCol="0">
            <a:norm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3600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7EC272-1CDA-49EE-A51D-80289D74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E58EB54-7A97-4BDA-89DA-0C3B50AB5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6042" y="4506686"/>
            <a:ext cx="3987209" cy="979715"/>
          </a:xfrm>
        </p:spPr>
        <p:txBody>
          <a:bodyPr rtlCol="0"/>
          <a:lstStyle>
            <a:lvl1pPr algn="ctr">
              <a:buNone/>
              <a:defRPr lang="es-ES" sz="2400" i="1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9442EAB5-F425-4F03-8BE5-3BD953A108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1800" y="682625"/>
            <a:ext cx="2230438" cy="2573338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8" name="Marcador de posición de imagen 16">
            <a:extLst>
              <a:ext uri="{FF2B5EF4-FFF2-40B4-BE49-F238E27FC236}">
                <a16:creationId xmlns:a16="http://schemas.microsoft.com/office/drawing/2014/main" id="{C6529874-B997-42AB-BBB3-2CE23B26B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52222" y="682625"/>
            <a:ext cx="2153978" cy="2573338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Marcador de posición de imagen 16">
            <a:extLst>
              <a:ext uri="{FF2B5EF4-FFF2-40B4-BE49-F238E27FC236}">
                <a16:creationId xmlns:a16="http://schemas.microsoft.com/office/drawing/2014/main" id="{AA605188-CCD4-4291-BF83-1ED9B4544B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81516" y="3599121"/>
            <a:ext cx="2230438" cy="2573338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19" name="Marcador de posición de imagen 16">
            <a:extLst>
              <a:ext uri="{FF2B5EF4-FFF2-40B4-BE49-F238E27FC236}">
                <a16:creationId xmlns:a16="http://schemas.microsoft.com/office/drawing/2014/main" id="{786F9C7D-3C9C-4579-A6F5-D9510E41CF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52222" y="3599121"/>
            <a:ext cx="2153978" cy="2573338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5D7937-881E-428C-BBB9-CFD456B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1AA779-6816-4CA0-BB13-97E8A97D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433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F9BBC74-EB51-49D7-B971-ECEF9CF61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" y="685801"/>
            <a:ext cx="7467601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47112E3-539C-42BB-BF3C-5D45BF2D8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0714" y="944564"/>
            <a:ext cx="6106886" cy="87335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spcBef>
                <a:spcPts val="1000"/>
              </a:spcBef>
              <a:defRPr sz="2400" spc="300" baseline="0"/>
            </a:lvl1pPr>
          </a:lstStyle>
          <a:p>
            <a:pPr rtl="0"/>
            <a:r>
              <a:rPr lang="es-ES"/>
              <a:t>HAGA CLIC PARA MODIFICAR EL ESTILO DEL 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10806B2-016E-4D04-B3A9-D00B8645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4CFE5E1A-5CA9-4FF2-949E-A804EA05C2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371600" y="2057400"/>
            <a:ext cx="609600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F1503E13-8CCB-4B44-A160-FE91FECE41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85799"/>
            <a:ext cx="3397250" cy="5486401"/>
          </a:xfrm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F59A49-6D3D-4BB6-ADBF-00E13E6C6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21B3EE-D7F0-4A71-9772-C0AF1B31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1564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áfic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rtlCol="0" anchor="b">
            <a:normAutofit/>
          </a:bodyPr>
          <a:lstStyle>
            <a:lvl1pPr algn="ctr">
              <a:defRPr sz="3200" cap="all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2258568"/>
            <a:ext cx="9563100" cy="3566160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1/2/20XX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504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BE10E086-AEAC-48A4-AB62-9F294E79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0 h 6858000"/>
              <a:gd name="connsiteX5" fmla="*/ 685800 w 12192001"/>
              <a:gd name="connsiteY5" fmla="*/ 685801 h 6858000"/>
              <a:gd name="connsiteX6" fmla="*/ 685800 w 12192001"/>
              <a:gd name="connsiteY6" fmla="*/ 6172200 h 6858000"/>
              <a:gd name="connsiteX7" fmla="*/ 11506201 w 12192001"/>
              <a:gd name="connsiteY7" fmla="*/ 6172200 h 6858000"/>
              <a:gd name="connsiteX8" fmla="*/ 11506201 w 12192001"/>
              <a:gd name="connsiteY8" fmla="*/ 685801 h 6858000"/>
              <a:gd name="connsiteX9" fmla="*/ 685800 w 12192001"/>
              <a:gd name="connsiteY9" fmla="*/ 6858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685800" y="685801"/>
                </a:moveTo>
                <a:lnTo>
                  <a:pt x="685800" y="6172200"/>
                </a:lnTo>
                <a:lnTo>
                  <a:pt x="11506201" y="6172200"/>
                </a:lnTo>
                <a:lnTo>
                  <a:pt x="11506201" y="685801"/>
                </a:lnTo>
                <a:lnTo>
                  <a:pt x="685800" y="685801"/>
                </a:lnTo>
                <a:close/>
              </a:path>
            </a:pathLst>
          </a:cu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29086"/>
            <a:ext cx="9486900" cy="725118"/>
          </a:xfrm>
        </p:spPr>
        <p:txBody>
          <a:bodyPr rtlCol="0">
            <a:normAutofit/>
          </a:bodyPr>
          <a:lstStyle>
            <a:lvl1pPr algn="ctr">
              <a:defRPr sz="3200" cap="all" spc="300" baseline="0"/>
            </a:lvl1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581" y="1835732"/>
            <a:ext cx="9563100" cy="4322759"/>
          </a:xfrm>
        </p:spPr>
        <p:txBody>
          <a:bodyPr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1/2/20XX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28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Texto de ejemplo para el pie de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/>
              <a:t>1/2/20XX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rtl="0"/>
            <a:fld id="{F8E28480-1C08-4458-AD97-0283E6FFD09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66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6" r:id="rId2"/>
    <p:sldLayoutId id="2147483757" r:id="rId3"/>
    <p:sldLayoutId id="2147483767" r:id="rId4"/>
    <p:sldLayoutId id="2147483758" r:id="rId5"/>
    <p:sldLayoutId id="2147483761" r:id="rId6"/>
    <p:sldLayoutId id="2147483759" r:id="rId7"/>
    <p:sldLayoutId id="2147483746" r:id="rId8"/>
    <p:sldLayoutId id="2147483769" r:id="rId9"/>
    <p:sldLayoutId id="2147483749" r:id="rId10"/>
    <p:sldLayoutId id="2147483768" r:id="rId11"/>
    <p:sldLayoutId id="2147483765" r:id="rId12"/>
    <p:sldLayoutId id="214748376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272">
          <p15:clr>
            <a:srgbClr val="F26B43"/>
          </p15:clr>
        </p15:guide>
        <p15:guide id="4" pos="340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pos="3000">
          <p15:clr>
            <a:srgbClr val="F26B43"/>
          </p15:clr>
        </p15:guide>
        <p15:guide id="7" pos="2568">
          <p15:clr>
            <a:srgbClr val="F26B43"/>
          </p15:clr>
        </p15:guide>
        <p15:guide id="8" pos="2136">
          <p15:clr>
            <a:srgbClr val="F26B43"/>
          </p15:clr>
        </p15:guide>
        <p15:guide id="9" pos="432">
          <p15:clr>
            <a:srgbClr val="F26B43"/>
          </p15:clr>
        </p15:guide>
        <p15:guide id="10" pos="864">
          <p15:clr>
            <a:srgbClr val="F26B43"/>
          </p15:clr>
        </p15:guide>
        <p15:guide id="11" pos="1296">
          <p15:clr>
            <a:srgbClr val="F26B43"/>
          </p15:clr>
        </p15:guide>
        <p15:guide id="12" pos="1728">
          <p15:clr>
            <a:srgbClr val="F26B43"/>
          </p15:clr>
        </p15:guide>
        <p15:guide id="13" pos="7248">
          <p15:clr>
            <a:srgbClr val="F26B43"/>
          </p15:clr>
        </p15:guide>
        <p15:guide id="14" pos="6840">
          <p15:clr>
            <a:srgbClr val="F26B43"/>
          </p15:clr>
        </p15:guide>
        <p15:guide id="15" pos="6408">
          <p15:clr>
            <a:srgbClr val="F26B43"/>
          </p15:clr>
        </p15:guide>
        <p15:guide id="16" pos="6000">
          <p15:clr>
            <a:srgbClr val="F26B43"/>
          </p15:clr>
        </p15:guide>
        <p15:guide id="17" pos="5568">
          <p15:clr>
            <a:srgbClr val="F26B43"/>
          </p15:clr>
        </p15:guide>
        <p15:guide id="18" pos="5136">
          <p15:clr>
            <a:srgbClr val="F26B43"/>
          </p15:clr>
        </p15:guide>
        <p15:guide id="19" pos="4704">
          <p15:clr>
            <a:srgbClr val="F26B43"/>
          </p15:clr>
        </p15:guide>
        <p15:guide id="20" orient="horz" pos="3888">
          <p15:clr>
            <a:srgbClr val="F26B43"/>
          </p15:clr>
        </p15:guide>
        <p15:guide id="21" orient="horz" pos="3456">
          <p15:clr>
            <a:srgbClr val="F26B43"/>
          </p15:clr>
        </p15:guide>
        <p15:guide id="22" orient="horz" pos="864">
          <p15:clr>
            <a:srgbClr val="F26B43"/>
          </p15:clr>
        </p15:guide>
        <p15:guide id="23" orient="horz" pos="1296">
          <p15:clr>
            <a:srgbClr val="F26B43"/>
          </p15:clr>
        </p15:guide>
        <p15:guide id="24" orient="horz" pos="1728">
          <p15:clr>
            <a:srgbClr val="F26B43"/>
          </p15:clr>
        </p15:guide>
        <p15:guide id="25" orient="horz" pos="3024">
          <p15:clr>
            <a:srgbClr val="F26B43"/>
          </p15:clr>
        </p15:guide>
        <p15:guide id="26" orient="horz" pos="2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3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persona, interior, tabla, computer&#10;&#10;Descripción generada automáticamente">
            <a:extLst>
              <a:ext uri="{FF2B5EF4-FFF2-40B4-BE49-F238E27FC236}">
                <a16:creationId xmlns:a16="http://schemas.microsoft.com/office/drawing/2014/main" id="{7ED9B547-F53F-4070-9F90-63CE089CF7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2005" b="12005"/>
          <a:stretch>
            <a:fillRect/>
          </a:stretch>
        </p:blipFill>
        <p:spPr/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813048"/>
            <a:ext cx="10830560" cy="2359152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dirty="0" err="1"/>
              <a:t>Employee</a:t>
            </a:r>
            <a:r>
              <a:rPr lang="es-ES" sz="4800" b="1" dirty="0"/>
              <a:t> </a:t>
            </a:r>
            <a:r>
              <a:rPr lang="es-ES" sz="4800" b="1" dirty="0" err="1"/>
              <a:t>Turnover</a:t>
            </a:r>
            <a:endParaRPr lang="es-ES" sz="4800" b="1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People </a:t>
            </a:r>
            <a:r>
              <a:rPr lang="es-ES" sz="3200" dirty="0" err="1"/>
              <a:t>Analytics</a:t>
            </a:r>
            <a:r>
              <a:rPr lang="es-ES" sz="3200" dirty="0"/>
              <a:t> Project</a:t>
            </a:r>
          </a:p>
        </p:txBody>
      </p:sp>
      <p:sp>
        <p:nvSpPr>
          <p:cNvPr id="9" name="Marcador de texto 1">
            <a:extLst>
              <a:ext uri="{FF2B5EF4-FFF2-40B4-BE49-F238E27FC236}">
                <a16:creationId xmlns:a16="http://schemas.microsoft.com/office/drawing/2014/main" id="{3F428866-A222-4196-8A96-D362E4C456DD}"/>
              </a:ext>
            </a:extLst>
          </p:cNvPr>
          <p:cNvSpPr txBox="1">
            <a:spLocks/>
          </p:cNvSpPr>
          <p:nvPr/>
        </p:nvSpPr>
        <p:spPr>
          <a:xfrm>
            <a:off x="9380055" y="5652713"/>
            <a:ext cx="2271089" cy="644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 lang="es-ES" sz="2400" i="1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i="0" dirty="0" err="1">
                <a:effectLst/>
                <a:latin typeface="+mn-lt"/>
              </a:rPr>
              <a:t>by</a:t>
            </a:r>
            <a:r>
              <a:rPr lang="es-PE" i="0" dirty="0">
                <a:effectLst/>
                <a:latin typeface="+mn-lt"/>
              </a:rPr>
              <a:t>: </a:t>
            </a:r>
            <a:r>
              <a:rPr lang="es-PE" i="0" dirty="0" err="1">
                <a:effectLst/>
                <a:latin typeface="+mn-lt"/>
              </a:rPr>
              <a:t>anamumaq</a:t>
            </a:r>
            <a:endParaRPr lang="es-PE" i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2651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Variables a Analizar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10</a:t>
            </a:fld>
            <a:endParaRPr lang="es-ES" dirty="0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6290B26-D3FF-4223-A8C4-F1EF44853DA7}"/>
              </a:ext>
            </a:extLst>
          </p:cNvPr>
          <p:cNvGrpSpPr/>
          <p:nvPr/>
        </p:nvGrpSpPr>
        <p:grpSpPr>
          <a:xfrm>
            <a:off x="-1280674" y="-232984"/>
            <a:ext cx="9659377" cy="7293488"/>
            <a:chOff x="-1280674" y="-232984"/>
            <a:chExt cx="9659377" cy="7293488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DDDBBB41-7F88-4AE8-89E0-EEB7A1C038B4}"/>
                </a:ext>
              </a:extLst>
            </p:cNvPr>
            <p:cNvSpPr/>
            <p:nvPr/>
          </p:nvSpPr>
          <p:spPr>
            <a:xfrm>
              <a:off x="5170705" y="962254"/>
              <a:ext cx="3207997" cy="471468"/>
            </a:xfrm>
            <a:custGeom>
              <a:avLst/>
              <a:gdLst>
                <a:gd name="connsiteX0" fmla="*/ 0 w 7617019"/>
                <a:gd name="connsiteY0" fmla="*/ 0 h 570477"/>
                <a:gd name="connsiteX1" fmla="*/ 7617019 w 7617019"/>
                <a:gd name="connsiteY1" fmla="*/ 0 h 570477"/>
                <a:gd name="connsiteX2" fmla="*/ 7617019 w 7617019"/>
                <a:gd name="connsiteY2" fmla="*/ 570477 h 570477"/>
                <a:gd name="connsiteX3" fmla="*/ 0 w 7617019"/>
                <a:gd name="connsiteY3" fmla="*/ 570477 h 570477"/>
                <a:gd name="connsiteX4" fmla="*/ 0 w 7617019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019" h="570477">
                  <a:moveTo>
                    <a:pt x="0" y="0"/>
                  </a:moveTo>
                  <a:lnTo>
                    <a:pt x="7617019" y="0"/>
                  </a:lnTo>
                  <a:lnTo>
                    <a:pt x="7617019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3" spcCol="1270" anchor="ctr" anchorCtr="0">
              <a:noAutofit/>
            </a:bodyPr>
            <a:lstStyle/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Edad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Sexo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Antigüedad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Educación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Estado Civil</a:t>
              </a:r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A5784F5-8FD5-45CE-944D-D5B8EDAA2110}"/>
                </a:ext>
              </a:extLst>
            </p:cNvPr>
            <p:cNvSpPr/>
            <p:nvPr/>
          </p:nvSpPr>
          <p:spPr>
            <a:xfrm>
              <a:off x="5638799" y="1697854"/>
              <a:ext cx="2739903" cy="471468"/>
            </a:xfrm>
            <a:custGeom>
              <a:avLst/>
              <a:gdLst>
                <a:gd name="connsiteX0" fmla="*/ 0 w 7147763"/>
                <a:gd name="connsiteY0" fmla="*/ 0 h 570477"/>
                <a:gd name="connsiteX1" fmla="*/ 7147763 w 7147763"/>
                <a:gd name="connsiteY1" fmla="*/ 0 h 570477"/>
                <a:gd name="connsiteX2" fmla="*/ 7147763 w 7147763"/>
                <a:gd name="connsiteY2" fmla="*/ 570477 h 570477"/>
                <a:gd name="connsiteX3" fmla="*/ 0 w 7147763"/>
                <a:gd name="connsiteY3" fmla="*/ 570477 h 570477"/>
                <a:gd name="connsiteX4" fmla="*/ 0 w 7147763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7763" h="570477">
                  <a:moveTo>
                    <a:pt x="0" y="0"/>
                  </a:moveTo>
                  <a:lnTo>
                    <a:pt x="7147763" y="0"/>
                  </a:lnTo>
                  <a:lnTo>
                    <a:pt x="7147763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Bono Variable promedio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Bono Variable STD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Bono Variable menor a 1Q</a:t>
              </a:r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3A2E6A70-C9E0-4E51-983F-F808370F180A}"/>
                </a:ext>
              </a:extLst>
            </p:cNvPr>
            <p:cNvSpPr/>
            <p:nvPr/>
          </p:nvSpPr>
          <p:spPr>
            <a:xfrm>
              <a:off x="5852849" y="3153196"/>
              <a:ext cx="2525853" cy="471468"/>
            </a:xfrm>
            <a:custGeom>
              <a:avLst/>
              <a:gdLst>
                <a:gd name="connsiteX0" fmla="*/ 0 w 6933183"/>
                <a:gd name="connsiteY0" fmla="*/ 0 h 570477"/>
                <a:gd name="connsiteX1" fmla="*/ 6933183 w 6933183"/>
                <a:gd name="connsiteY1" fmla="*/ 0 h 570477"/>
                <a:gd name="connsiteX2" fmla="*/ 6933183 w 6933183"/>
                <a:gd name="connsiteY2" fmla="*/ 570477 h 570477"/>
                <a:gd name="connsiteX3" fmla="*/ 0 w 6933183"/>
                <a:gd name="connsiteY3" fmla="*/ 570477 h 570477"/>
                <a:gd name="connsiteX4" fmla="*/ 0 w 6933183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183" h="570477">
                  <a:moveTo>
                    <a:pt x="0" y="0"/>
                  </a:moveTo>
                  <a:lnTo>
                    <a:pt x="6933183" y="0"/>
                  </a:lnTo>
                  <a:lnTo>
                    <a:pt x="6933183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000" b="1" dirty="0"/>
                <a:t>  </a:t>
              </a:r>
              <a:r>
                <a:rPr lang="es-PE" sz="1000" b="1" dirty="0" err="1"/>
                <a:t>Nro</a:t>
              </a:r>
              <a:r>
                <a:rPr lang="es-PE" sz="1000" b="1" dirty="0"/>
                <a:t> PM Total Histórico</a:t>
              </a:r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id="{67B3CEBC-2146-4D95-9B5A-492FA29392AB}"/>
                </a:ext>
              </a:extLst>
            </p:cNvPr>
            <p:cNvSpPr/>
            <p:nvPr/>
          </p:nvSpPr>
          <p:spPr>
            <a:xfrm>
              <a:off x="5852849" y="3891241"/>
              <a:ext cx="2525853" cy="471468"/>
            </a:xfrm>
            <a:custGeom>
              <a:avLst/>
              <a:gdLst>
                <a:gd name="connsiteX0" fmla="*/ 0 w 6933183"/>
                <a:gd name="connsiteY0" fmla="*/ 0 h 570477"/>
                <a:gd name="connsiteX1" fmla="*/ 6933183 w 6933183"/>
                <a:gd name="connsiteY1" fmla="*/ 0 h 570477"/>
                <a:gd name="connsiteX2" fmla="*/ 6933183 w 6933183"/>
                <a:gd name="connsiteY2" fmla="*/ 570477 h 570477"/>
                <a:gd name="connsiteX3" fmla="*/ 0 w 6933183"/>
                <a:gd name="connsiteY3" fmla="*/ 570477 h 570477"/>
                <a:gd name="connsiteX4" fmla="*/ 0 w 6933183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33183" h="570477">
                  <a:moveTo>
                    <a:pt x="0" y="0"/>
                  </a:moveTo>
                  <a:lnTo>
                    <a:pt x="6933183" y="0"/>
                  </a:lnTo>
                  <a:lnTo>
                    <a:pt x="6933183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000" b="1" dirty="0" err="1"/>
                <a:t>Nro</a:t>
              </a:r>
              <a:r>
                <a:rPr lang="es-PE" sz="1000" b="1" dirty="0"/>
                <a:t> Memos Total Histórico</a:t>
              </a:r>
            </a:p>
          </p:txBody>
        </p: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56ADFF1A-6C3C-4E98-9DD3-91C944840241}"/>
                </a:ext>
              </a:extLst>
            </p:cNvPr>
            <p:cNvSpPr/>
            <p:nvPr/>
          </p:nvSpPr>
          <p:spPr>
            <a:xfrm>
              <a:off x="5638801" y="4666127"/>
              <a:ext cx="2739902" cy="471468"/>
            </a:xfrm>
            <a:custGeom>
              <a:avLst/>
              <a:gdLst>
                <a:gd name="connsiteX0" fmla="*/ 0 w 7147763"/>
                <a:gd name="connsiteY0" fmla="*/ 0 h 570477"/>
                <a:gd name="connsiteX1" fmla="*/ 7147763 w 7147763"/>
                <a:gd name="connsiteY1" fmla="*/ 0 h 570477"/>
                <a:gd name="connsiteX2" fmla="*/ 7147763 w 7147763"/>
                <a:gd name="connsiteY2" fmla="*/ 570477 h 570477"/>
                <a:gd name="connsiteX3" fmla="*/ 0 w 7147763"/>
                <a:gd name="connsiteY3" fmla="*/ 570477 h 570477"/>
                <a:gd name="connsiteX4" fmla="*/ 0 w 7147763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7763" h="570477">
                  <a:moveTo>
                    <a:pt x="0" y="0"/>
                  </a:moveTo>
                  <a:lnTo>
                    <a:pt x="7147763" y="0"/>
                  </a:lnTo>
                  <a:lnTo>
                    <a:pt x="7147763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marL="0" lvl="1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PE" sz="1000" b="1" dirty="0"/>
                <a:t>Total </a:t>
              </a:r>
              <a:r>
                <a:rPr lang="es-PE" sz="1000" b="1" dirty="0" err="1"/>
                <a:t>hijxs</a:t>
              </a:r>
              <a:r>
                <a:rPr lang="es-PE" sz="1000" b="1" dirty="0"/>
                <a:t> menores a18 años</a:t>
              </a:r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id="{A315E8D0-556F-41C3-853E-EC735916ABD0}"/>
                </a:ext>
              </a:extLst>
            </p:cNvPr>
            <p:cNvSpPr/>
            <p:nvPr/>
          </p:nvSpPr>
          <p:spPr>
            <a:xfrm>
              <a:off x="5170705" y="5399328"/>
              <a:ext cx="3207998" cy="471468"/>
            </a:xfrm>
            <a:custGeom>
              <a:avLst/>
              <a:gdLst>
                <a:gd name="connsiteX0" fmla="*/ 0 w 7617019"/>
                <a:gd name="connsiteY0" fmla="*/ 0 h 570477"/>
                <a:gd name="connsiteX1" fmla="*/ 7617019 w 7617019"/>
                <a:gd name="connsiteY1" fmla="*/ 0 h 570477"/>
                <a:gd name="connsiteX2" fmla="*/ 7617019 w 7617019"/>
                <a:gd name="connsiteY2" fmla="*/ 570477 h 570477"/>
                <a:gd name="connsiteX3" fmla="*/ 0 w 7617019"/>
                <a:gd name="connsiteY3" fmla="*/ 570477 h 570477"/>
                <a:gd name="connsiteX4" fmla="*/ 0 w 7617019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7019" h="570477">
                  <a:moveTo>
                    <a:pt x="0" y="0"/>
                  </a:moveTo>
                  <a:lnTo>
                    <a:pt x="7617019" y="0"/>
                  </a:lnTo>
                  <a:lnTo>
                    <a:pt x="7617019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marL="0" lvl="1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s-PE" sz="1000" b="1" dirty="0"/>
                <a:t>Total Días DM</a:t>
              </a:r>
            </a:p>
          </p:txBody>
        </p:sp>
        <p:sp>
          <p:nvSpPr>
            <p:cNvPr id="70" name="Forma libre: forma 69">
              <a:extLst>
                <a:ext uri="{FF2B5EF4-FFF2-40B4-BE49-F238E27FC236}">
                  <a16:creationId xmlns:a16="http://schemas.microsoft.com/office/drawing/2014/main" id="{77E3079C-A03B-4B20-9306-25E7FDDF1E30}"/>
                </a:ext>
              </a:extLst>
            </p:cNvPr>
            <p:cNvSpPr/>
            <p:nvPr/>
          </p:nvSpPr>
          <p:spPr>
            <a:xfrm>
              <a:off x="5820778" y="2425927"/>
              <a:ext cx="2557924" cy="471468"/>
            </a:xfrm>
            <a:custGeom>
              <a:avLst/>
              <a:gdLst>
                <a:gd name="connsiteX0" fmla="*/ 0 w 7147763"/>
                <a:gd name="connsiteY0" fmla="*/ 0 h 570477"/>
                <a:gd name="connsiteX1" fmla="*/ 7147763 w 7147763"/>
                <a:gd name="connsiteY1" fmla="*/ 0 h 570477"/>
                <a:gd name="connsiteX2" fmla="*/ 7147763 w 7147763"/>
                <a:gd name="connsiteY2" fmla="*/ 570477 h 570477"/>
                <a:gd name="connsiteX3" fmla="*/ 0 w 7147763"/>
                <a:gd name="connsiteY3" fmla="*/ 570477 h 570477"/>
                <a:gd name="connsiteX4" fmla="*/ 0 w 7147763"/>
                <a:gd name="connsiteY4" fmla="*/ 0 h 57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7763" h="570477">
                  <a:moveTo>
                    <a:pt x="0" y="0"/>
                  </a:moveTo>
                  <a:lnTo>
                    <a:pt x="7147763" y="0"/>
                  </a:lnTo>
                  <a:lnTo>
                    <a:pt x="7147763" y="570477"/>
                  </a:lnTo>
                  <a:lnTo>
                    <a:pt x="0" y="570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8AB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2816" tIns="78740" rIns="78740" bIns="78740" numCol="1" spcCol="1270" anchor="ctr" anchorCtr="0">
              <a:noAutofit/>
            </a:bodyPr>
            <a:lstStyle/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Desempeño promedio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Desempeño STD</a:t>
              </a:r>
            </a:p>
            <a:p>
              <a:pPr marL="57150" lvl="1" indent="-57150" defTabSz="222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s-PE" sz="1000" b="1" dirty="0"/>
                <a:t>Desempeño menor a 1Q</a:t>
              </a:r>
            </a:p>
          </p:txBody>
        </p:sp>
        <p:sp>
          <p:nvSpPr>
            <p:cNvPr id="48" name="Marcador de texto 4">
              <a:extLst>
                <a:ext uri="{FF2B5EF4-FFF2-40B4-BE49-F238E27FC236}">
                  <a16:creationId xmlns:a16="http://schemas.microsoft.com/office/drawing/2014/main" id="{CB1ADAE3-BE09-4686-A244-7AA1C47B8E59}"/>
                </a:ext>
              </a:extLst>
            </p:cNvPr>
            <p:cNvSpPr txBox="1">
              <a:spLocks/>
            </p:cNvSpPr>
            <p:nvPr/>
          </p:nvSpPr>
          <p:spPr>
            <a:xfrm>
              <a:off x="4024790" y="5318398"/>
              <a:ext cx="1010526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Descanso Medico</a:t>
              </a:r>
              <a:endParaRPr lang="es-ES" dirty="0"/>
            </a:p>
          </p:txBody>
        </p:sp>
        <p:sp>
          <p:nvSpPr>
            <p:cNvPr id="49" name="Marcador de texto 4">
              <a:extLst>
                <a:ext uri="{FF2B5EF4-FFF2-40B4-BE49-F238E27FC236}">
                  <a16:creationId xmlns:a16="http://schemas.microsoft.com/office/drawing/2014/main" id="{CD3125DF-5BB9-4B78-B02F-E57C499ED90E}"/>
                </a:ext>
              </a:extLst>
            </p:cNvPr>
            <p:cNvSpPr txBox="1">
              <a:spLocks/>
            </p:cNvSpPr>
            <p:nvPr/>
          </p:nvSpPr>
          <p:spPr>
            <a:xfrm>
              <a:off x="4613064" y="4546896"/>
              <a:ext cx="767118" cy="410501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 err="1"/>
                <a:t>Nro</a:t>
              </a:r>
              <a:r>
                <a:rPr lang="es-PE" dirty="0"/>
                <a:t> de </a:t>
              </a:r>
              <a:r>
                <a:rPr lang="es-PE" dirty="0" err="1"/>
                <a:t>Hijxs</a:t>
              </a:r>
              <a:endParaRPr lang="es-ES" dirty="0"/>
            </a:p>
          </p:txBody>
        </p:sp>
        <p:sp>
          <p:nvSpPr>
            <p:cNvPr id="50" name="Marcador de texto 4">
              <a:extLst>
                <a:ext uri="{FF2B5EF4-FFF2-40B4-BE49-F238E27FC236}">
                  <a16:creationId xmlns:a16="http://schemas.microsoft.com/office/drawing/2014/main" id="{2016FFC5-64FA-4F7D-85D9-DF9A2932A426}"/>
                </a:ext>
              </a:extLst>
            </p:cNvPr>
            <p:cNvSpPr txBox="1">
              <a:spLocks/>
            </p:cNvSpPr>
            <p:nvPr/>
          </p:nvSpPr>
          <p:spPr>
            <a:xfrm>
              <a:off x="4665049" y="3864230"/>
              <a:ext cx="938753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Memos por Falta</a:t>
              </a:r>
              <a:endParaRPr lang="es-ES" dirty="0"/>
            </a:p>
          </p:txBody>
        </p:sp>
        <p:sp>
          <p:nvSpPr>
            <p:cNvPr id="51" name="Marcador de texto 4">
              <a:extLst>
                <a:ext uri="{FF2B5EF4-FFF2-40B4-BE49-F238E27FC236}">
                  <a16:creationId xmlns:a16="http://schemas.microsoft.com/office/drawing/2014/main" id="{9E5CE0C5-264D-405C-A32C-A2C34902A564}"/>
                </a:ext>
              </a:extLst>
            </p:cNvPr>
            <p:cNvSpPr txBox="1">
              <a:spLocks/>
            </p:cNvSpPr>
            <p:nvPr/>
          </p:nvSpPr>
          <p:spPr>
            <a:xfrm>
              <a:off x="4477612" y="3131684"/>
              <a:ext cx="1313626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Programa de Mejora</a:t>
              </a:r>
            </a:p>
          </p:txBody>
        </p:sp>
        <p:sp>
          <p:nvSpPr>
            <p:cNvPr id="52" name="Marcador de texto 4">
              <a:extLst>
                <a:ext uri="{FF2B5EF4-FFF2-40B4-BE49-F238E27FC236}">
                  <a16:creationId xmlns:a16="http://schemas.microsoft.com/office/drawing/2014/main" id="{A1EB5D50-5021-4057-81A6-0DF997F604F4}"/>
                </a:ext>
              </a:extLst>
            </p:cNvPr>
            <p:cNvSpPr txBox="1">
              <a:spLocks/>
            </p:cNvSpPr>
            <p:nvPr/>
          </p:nvSpPr>
          <p:spPr>
            <a:xfrm>
              <a:off x="4418335" y="2499806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Desempeño</a:t>
              </a:r>
            </a:p>
          </p:txBody>
        </p:sp>
        <p:sp>
          <p:nvSpPr>
            <p:cNvPr id="53" name="Marcador de texto 4">
              <a:extLst>
                <a:ext uri="{FF2B5EF4-FFF2-40B4-BE49-F238E27FC236}">
                  <a16:creationId xmlns:a16="http://schemas.microsoft.com/office/drawing/2014/main" id="{DABB3DB7-4BA9-432B-A5BE-BDF1BA5AA35B}"/>
                </a:ext>
              </a:extLst>
            </p:cNvPr>
            <p:cNvSpPr txBox="1">
              <a:spLocks/>
            </p:cNvSpPr>
            <p:nvPr/>
          </p:nvSpPr>
          <p:spPr>
            <a:xfrm>
              <a:off x="4209221" y="1742986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b="1" dirty="0"/>
                <a:t>Bonos Venta  Variable</a:t>
              </a:r>
              <a:endParaRPr lang="es-ES" b="1" dirty="0"/>
            </a:p>
          </p:txBody>
        </p:sp>
        <p:sp>
          <p:nvSpPr>
            <p:cNvPr id="54" name="Marcador de texto 4">
              <a:extLst>
                <a:ext uri="{FF2B5EF4-FFF2-40B4-BE49-F238E27FC236}">
                  <a16:creationId xmlns:a16="http://schemas.microsoft.com/office/drawing/2014/main" id="{CEC7D091-243A-4BA3-AF02-E6B3F11B7F9F}"/>
                </a:ext>
              </a:extLst>
            </p:cNvPr>
            <p:cNvSpPr txBox="1">
              <a:spLocks/>
            </p:cNvSpPr>
            <p:nvPr/>
          </p:nvSpPr>
          <p:spPr>
            <a:xfrm>
              <a:off x="3899147" y="1033749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b="1" dirty="0"/>
                <a:t>Datos Personales</a:t>
              </a:r>
              <a:endParaRPr lang="es-ES" b="1" dirty="0"/>
            </a:p>
          </p:txBody>
        </p: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CE68F9E9-47E1-4131-90EB-7120BD5BF411}"/>
                </a:ext>
              </a:extLst>
            </p:cNvPr>
            <p:cNvGrpSpPr/>
            <p:nvPr/>
          </p:nvGrpSpPr>
          <p:grpSpPr>
            <a:xfrm>
              <a:off x="-1280674" y="-232984"/>
              <a:ext cx="7579004" cy="7293488"/>
              <a:chOff x="-10828375" y="-64863"/>
              <a:chExt cx="7579004" cy="7293488"/>
            </a:xfrm>
          </p:grpSpPr>
          <p:sp>
            <p:nvSpPr>
              <p:cNvPr id="55" name="Arco de bloque 54">
                <a:extLst>
                  <a:ext uri="{FF2B5EF4-FFF2-40B4-BE49-F238E27FC236}">
                    <a16:creationId xmlns:a16="http://schemas.microsoft.com/office/drawing/2014/main" id="{10137535-2E74-43D4-B7E7-879E185CC1EA}"/>
                  </a:ext>
                </a:extLst>
              </p:cNvPr>
              <p:cNvSpPr/>
              <p:nvPr/>
            </p:nvSpPr>
            <p:spPr>
              <a:xfrm>
                <a:off x="-10828375" y="-64863"/>
                <a:ext cx="7293488" cy="7293488"/>
              </a:xfrm>
              <a:prstGeom prst="blockArc">
                <a:avLst>
                  <a:gd name="adj1" fmla="val 18900000"/>
                  <a:gd name="adj2" fmla="val 2700000"/>
                  <a:gd name="adj3" fmla="val 296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D7004A28-458E-4F97-825D-FE7CAD366E15}"/>
                  </a:ext>
                </a:extLst>
              </p:cNvPr>
              <p:cNvSpPr/>
              <p:nvPr/>
            </p:nvSpPr>
            <p:spPr>
              <a:xfrm>
                <a:off x="-4633298" y="1057323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FB8937B0-2862-4DFB-B45A-E4E5295CC46A}"/>
                  </a:ext>
                </a:extLst>
              </p:cNvPr>
              <p:cNvSpPr/>
              <p:nvPr/>
            </p:nvSpPr>
            <p:spPr>
              <a:xfrm>
                <a:off x="-4187342" y="1796429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5A4DBD38-1C78-4D6F-AE1F-0DFB0C84E26C}"/>
                  </a:ext>
                </a:extLst>
              </p:cNvPr>
              <p:cNvSpPr/>
              <p:nvPr/>
            </p:nvSpPr>
            <p:spPr>
              <a:xfrm>
                <a:off x="-3942960" y="2534994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DD9DC26-6B8B-4B83-A88C-FFD7D759C971}"/>
                  </a:ext>
                </a:extLst>
              </p:cNvPr>
              <p:cNvSpPr/>
              <p:nvPr/>
            </p:nvSpPr>
            <p:spPr>
              <a:xfrm>
                <a:off x="-3864931" y="3274100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A36C7BA9-1D3E-4B14-AF15-A95A7950E2B6}"/>
                  </a:ext>
                </a:extLst>
              </p:cNvPr>
              <p:cNvSpPr/>
              <p:nvPr/>
            </p:nvSpPr>
            <p:spPr>
              <a:xfrm>
                <a:off x="-3942960" y="4013206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41BB9811-FBFD-4067-863B-D241EAD52ED9}"/>
                  </a:ext>
                </a:extLst>
              </p:cNvPr>
              <p:cNvSpPr/>
              <p:nvPr/>
            </p:nvSpPr>
            <p:spPr>
              <a:xfrm>
                <a:off x="-4187342" y="4751770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10B171FB-8E37-4586-BD19-69771A8FCC7E}"/>
                  </a:ext>
                </a:extLst>
              </p:cNvPr>
              <p:cNvSpPr/>
              <p:nvPr/>
            </p:nvSpPr>
            <p:spPr>
              <a:xfrm>
                <a:off x="-4633298" y="5490876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1" name="Estrella: 6 puntas 70">
              <a:extLst>
                <a:ext uri="{FF2B5EF4-FFF2-40B4-BE49-F238E27FC236}">
                  <a16:creationId xmlns:a16="http://schemas.microsoft.com/office/drawing/2014/main" id="{4D699709-E9B7-42F0-A8F2-0D285105F3BF}"/>
                </a:ext>
              </a:extLst>
            </p:cNvPr>
            <p:cNvSpPr/>
            <p:nvPr/>
          </p:nvSpPr>
          <p:spPr>
            <a:xfrm>
              <a:off x="5057613" y="5476796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3</a:t>
              </a:r>
            </a:p>
          </p:txBody>
        </p:sp>
        <p:sp>
          <p:nvSpPr>
            <p:cNvPr id="72" name="Estrella: 6 puntas 7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588CD39-00FB-48ED-9786-97AF1F0E5CC4}"/>
                </a:ext>
              </a:extLst>
            </p:cNvPr>
            <p:cNvSpPr/>
            <p:nvPr/>
          </p:nvSpPr>
          <p:spPr>
            <a:xfrm>
              <a:off x="5524341" y="1773654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1</a:t>
              </a:r>
              <a:endParaRPr lang="es-PE" dirty="0"/>
            </a:p>
          </p:txBody>
        </p:sp>
        <p:sp>
          <p:nvSpPr>
            <p:cNvPr id="73" name="Estrella: 6 puntas 72">
              <a:extLst>
                <a:ext uri="{FF2B5EF4-FFF2-40B4-BE49-F238E27FC236}">
                  <a16:creationId xmlns:a16="http://schemas.microsoft.com/office/drawing/2014/main" id="{2624FC17-B5B6-4A20-8132-FD94196AC069}"/>
                </a:ext>
              </a:extLst>
            </p:cNvPr>
            <p:cNvSpPr/>
            <p:nvPr/>
          </p:nvSpPr>
          <p:spPr>
            <a:xfrm>
              <a:off x="5788322" y="2478697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7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/>
          <a:lstStyle/>
          <a:p>
            <a:pPr rtl="0"/>
            <a:r>
              <a:rPr lang="es-ES" dirty="0"/>
              <a:t>Definición de Cese</a:t>
            </a:r>
          </a:p>
          <a:p>
            <a:r>
              <a:rPr lang="es-ES" dirty="0"/>
              <a:t>Variables a Analizar</a:t>
            </a:r>
          </a:p>
          <a:p>
            <a:r>
              <a:rPr lang="es-ES" dirty="0"/>
              <a:t>Limpieza de Variables</a:t>
            </a:r>
          </a:p>
          <a:p>
            <a:pPr rtl="0"/>
            <a:r>
              <a:rPr lang="es-E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EDA</a:t>
            </a:r>
          </a:p>
          <a:p>
            <a:pPr rtl="0"/>
            <a:r>
              <a:rPr lang="es-ES" dirty="0"/>
              <a:t>Pronostico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5FA28-0FC2-4B15-83D2-879A6F49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6613E9FD-500B-4FA6-89C3-3A998652D3A8}" type="slidenum">
              <a:rPr lang="es-ES" smtClean="0"/>
              <a:pPr rtl="0"/>
              <a:t>11</a:t>
            </a:fld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AD89A-5363-4EB8-A42E-ACF907729B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88342BE-FECC-41BE-993B-27E157901C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Marcador de posición de imagen 10" descr="Imagen que contiene interior, persona, hombre, gato&#10;&#10;Descripción generada automáticamente">
            <a:extLst>
              <a:ext uri="{FF2B5EF4-FFF2-40B4-BE49-F238E27FC236}">
                <a16:creationId xmlns:a16="http://schemas.microsoft.com/office/drawing/2014/main" id="{8E7EAAEB-9528-4296-BA9C-57968604D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35" r="12935"/>
          <a:stretch>
            <a:fillRect/>
          </a:stretch>
        </p:blipFill>
        <p:spPr>
          <a:xfrm>
            <a:off x="0" y="0"/>
            <a:ext cx="3390900" cy="6858000"/>
          </a:xfrm>
          <a:prstGeom prst="rect">
            <a:avLst/>
          </a:prstGeom>
        </p:spPr>
      </p:pic>
      <p:pic>
        <p:nvPicPr>
          <p:cNvPr id="14" name="Marcador de posición de imagen 13" descr="Imagen que contiene interior, tabla, cocina, cuarto&#10;&#10;Descripción generada automáticamente">
            <a:extLst>
              <a:ext uri="{FF2B5EF4-FFF2-40B4-BE49-F238E27FC236}">
                <a16:creationId xmlns:a16="http://schemas.microsoft.com/office/drawing/2014/main" id="{B9A63180-7680-45EE-A340-D427C161E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17" r="33517"/>
          <a:stretch>
            <a:fillRect/>
          </a:stretch>
        </p:blipFill>
        <p:spPr>
          <a:xfrm>
            <a:off x="8791956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Variables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12</a:t>
            </a:fld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88531E4E-3CE3-4C09-B570-A8A70E43E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594" y="3713646"/>
            <a:ext cx="4857750" cy="234661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693388D-2BE6-4424-8490-1DBF22C0E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594" y="797741"/>
            <a:ext cx="4026477" cy="234661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64DEBF96-9295-4AF6-A7D9-14929C5413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11628"/>
          <a:stretch/>
        </p:blipFill>
        <p:spPr>
          <a:xfrm>
            <a:off x="5952687" y="749265"/>
            <a:ext cx="5517810" cy="378510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732A1DE-86BF-4CF5-BF44-674D6A21BC2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458" b="74849"/>
          <a:stretch/>
        </p:blipFill>
        <p:spPr>
          <a:xfrm>
            <a:off x="10186432" y="839020"/>
            <a:ext cx="861395" cy="104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1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Bono de ventas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13</a:t>
            </a:fld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58F1689-70DA-4FD2-A70D-5F9AD2310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847725"/>
            <a:ext cx="5343525" cy="258127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5CF591B-9AF9-440B-A069-11B8B5492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475" y="770365"/>
            <a:ext cx="5343525" cy="258127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092DF79-FE91-4209-A032-556587A5C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6023" y="3506360"/>
            <a:ext cx="53816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DESEMPEÑO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14</a:t>
            </a:fld>
            <a:endParaRPr lang="es-ES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98679D9-4F22-4ABC-ADE4-CA48A785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8502" y="847724"/>
            <a:ext cx="5343525" cy="258127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EB1D9BD-79E7-44DC-80DB-83A0383B2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2686" y="3538536"/>
            <a:ext cx="5381625" cy="258127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7A2DA07-FEFC-421B-BFE0-138244C2E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973" y="847725"/>
            <a:ext cx="5343525" cy="25812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A5FCA8C-5FFE-4640-BED3-BC89A833D1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92000" y="3005137"/>
            <a:ext cx="48196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9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Variables Continuas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15</a:t>
            </a:fld>
            <a:endParaRPr lang="es-ES" dirty="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B9A9A5E7-F371-468C-ADCF-4E06C1908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2397"/>
          <a:stretch/>
        </p:blipFill>
        <p:spPr>
          <a:xfrm>
            <a:off x="6836696" y="1329378"/>
            <a:ext cx="4313903" cy="162877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8387E67-5172-4ADD-A97D-33047B351A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516" y="1396937"/>
            <a:ext cx="5591175" cy="356235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324FDDE-603A-4D60-A9FE-BD55A44F93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413" t="2454" b="75214"/>
          <a:stretch/>
        </p:blipFill>
        <p:spPr>
          <a:xfrm>
            <a:off x="5723999" y="1238822"/>
            <a:ext cx="851583" cy="96259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BB164E1-1306-4B7F-939D-66D3DFDFB102}"/>
              </a:ext>
            </a:extLst>
          </p:cNvPr>
          <p:cNvSpPr txBox="1"/>
          <p:nvPr/>
        </p:nvSpPr>
        <p:spPr>
          <a:xfrm>
            <a:off x="10363217" y="2108164"/>
            <a:ext cx="530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bg1"/>
                </a:solidFill>
              </a:rPr>
              <a:t>550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75738E-EECF-407A-9F8B-50A6C7FF218B}"/>
              </a:ext>
            </a:extLst>
          </p:cNvPr>
          <p:cNvSpPr txBox="1"/>
          <p:nvPr/>
        </p:nvSpPr>
        <p:spPr>
          <a:xfrm>
            <a:off x="8548023" y="2108164"/>
            <a:ext cx="5309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bg1"/>
                </a:solidFill>
              </a:rPr>
              <a:t>1666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D34C672-9F69-4E5B-A8BC-E37AEDBF25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9050"/>
          <a:stretch/>
        </p:blipFill>
        <p:spPr>
          <a:xfrm>
            <a:off x="6933999" y="3165561"/>
            <a:ext cx="4381500" cy="29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Variables CATEGORICAS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16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9DD4E7A-5188-475D-8310-EDE95703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363" y="4126401"/>
            <a:ext cx="5301615" cy="145637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E828D37F-AA88-4C7D-A750-3E9AACC58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42978" y="4138811"/>
            <a:ext cx="5314950" cy="132397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35CE72D-A76B-4A84-B1F9-4790CACC7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12040" y="1455395"/>
            <a:ext cx="5514975" cy="13239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BDBA071C-1A92-4E28-A525-EDD0D68DF3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5049" y="937779"/>
            <a:ext cx="4943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81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%cese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0255" y="631382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17</a:t>
            </a:fld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73CC48D-E81E-4391-86C2-F493864D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67" y="1445486"/>
            <a:ext cx="4235674" cy="42435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1D9038-6DAD-48DD-AE3E-C0C0E4FA7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9" t="8233"/>
          <a:stretch/>
        </p:blipFill>
        <p:spPr>
          <a:xfrm>
            <a:off x="6329915" y="1374530"/>
            <a:ext cx="4340324" cy="4385458"/>
          </a:xfrm>
          <a:prstGeom prst="rect">
            <a:avLst/>
          </a:prstGeom>
        </p:spPr>
      </p:pic>
      <p:sp>
        <p:nvSpPr>
          <p:cNvPr id="14" name="Título 35">
            <a:extLst>
              <a:ext uri="{FF2B5EF4-FFF2-40B4-BE49-F238E27FC236}">
                <a16:creationId xmlns:a16="http://schemas.microsoft.com/office/drawing/2014/main" id="{CC3807F4-8031-4BA0-BC33-FACF1706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254" y="1058161"/>
            <a:ext cx="3161449" cy="38986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b="1" cap="none" spc="0" dirty="0">
                <a:solidFill>
                  <a:srgbClr val="03258C"/>
                </a:solidFill>
              </a:rPr>
              <a:t>Antigüedad y %cese</a:t>
            </a:r>
          </a:p>
        </p:txBody>
      </p:sp>
      <p:sp>
        <p:nvSpPr>
          <p:cNvPr id="15" name="Título 35">
            <a:extLst>
              <a:ext uri="{FF2B5EF4-FFF2-40B4-BE49-F238E27FC236}">
                <a16:creationId xmlns:a16="http://schemas.microsoft.com/office/drawing/2014/main" id="{AC2CCCC9-65ED-457C-BD36-203F6B03AA73}"/>
              </a:ext>
            </a:extLst>
          </p:cNvPr>
          <p:cNvSpPr txBox="1">
            <a:spLocks/>
          </p:cNvSpPr>
          <p:nvPr/>
        </p:nvSpPr>
        <p:spPr>
          <a:xfrm>
            <a:off x="6894934" y="1041752"/>
            <a:ext cx="3161449" cy="38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cap="none" spc="0" dirty="0">
                <a:solidFill>
                  <a:srgbClr val="03258C"/>
                </a:solidFill>
              </a:rPr>
              <a:t>Edad y %cese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69C6612-BE16-41CA-88A3-A9270C652C5E}"/>
              </a:ext>
            </a:extLst>
          </p:cNvPr>
          <p:cNvSpPr/>
          <p:nvPr/>
        </p:nvSpPr>
        <p:spPr>
          <a:xfrm>
            <a:off x="8445518" y="2984132"/>
            <a:ext cx="1285295" cy="251059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DCDB270-401E-4134-8A1D-10B36E8404FC}"/>
              </a:ext>
            </a:extLst>
          </p:cNvPr>
          <p:cNvSpPr/>
          <p:nvPr/>
        </p:nvSpPr>
        <p:spPr>
          <a:xfrm rot="359936">
            <a:off x="2910845" y="3290586"/>
            <a:ext cx="1343335" cy="881058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23C91434-D341-4503-85CB-195945AFB1F4}"/>
              </a:ext>
            </a:extLst>
          </p:cNvPr>
          <p:cNvSpPr/>
          <p:nvPr/>
        </p:nvSpPr>
        <p:spPr>
          <a:xfrm rot="388633">
            <a:off x="7258526" y="2785514"/>
            <a:ext cx="1110195" cy="728147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97844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C08E55DE-D68F-4599-B6C6-609EE76C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22" y="1507740"/>
            <a:ext cx="4259293" cy="420418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1A48786-4617-4915-AAC5-5E713801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370" y="1480693"/>
            <a:ext cx="4353970" cy="4258277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%cese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18</a:t>
            </a:fld>
            <a:endParaRPr lang="es-ES" dirty="0"/>
          </a:p>
        </p:txBody>
      </p:sp>
      <p:sp>
        <p:nvSpPr>
          <p:cNvPr id="14" name="Título 35">
            <a:extLst>
              <a:ext uri="{FF2B5EF4-FFF2-40B4-BE49-F238E27FC236}">
                <a16:creationId xmlns:a16="http://schemas.microsoft.com/office/drawing/2014/main" id="{CC3807F4-8031-4BA0-BC33-FACF1706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1005441"/>
            <a:ext cx="4628677" cy="38986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b="1" cap="none" spc="0" dirty="0">
                <a:solidFill>
                  <a:srgbClr val="03258C"/>
                </a:solidFill>
              </a:rPr>
              <a:t>Bono Variable promedio y %cese</a:t>
            </a:r>
          </a:p>
        </p:txBody>
      </p:sp>
      <p:sp>
        <p:nvSpPr>
          <p:cNvPr id="15" name="Título 35">
            <a:extLst>
              <a:ext uri="{FF2B5EF4-FFF2-40B4-BE49-F238E27FC236}">
                <a16:creationId xmlns:a16="http://schemas.microsoft.com/office/drawing/2014/main" id="{AC2CCCC9-65ED-457C-BD36-203F6B03AA73}"/>
              </a:ext>
            </a:extLst>
          </p:cNvPr>
          <p:cNvSpPr txBox="1">
            <a:spLocks/>
          </p:cNvSpPr>
          <p:nvPr/>
        </p:nvSpPr>
        <p:spPr>
          <a:xfrm>
            <a:off x="6871992" y="979507"/>
            <a:ext cx="3825353" cy="38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cap="none" spc="0" dirty="0">
                <a:solidFill>
                  <a:srgbClr val="03258C"/>
                </a:solidFill>
              </a:rPr>
              <a:t>Desempeño promedio y %cese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669C6612-BE16-41CA-88A3-A9270C652C5E}"/>
              </a:ext>
            </a:extLst>
          </p:cNvPr>
          <p:cNvSpPr/>
          <p:nvPr/>
        </p:nvSpPr>
        <p:spPr>
          <a:xfrm>
            <a:off x="2584728" y="1630577"/>
            <a:ext cx="1555208" cy="303781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364828F1-9040-4211-813F-5566E8134153}"/>
              </a:ext>
            </a:extLst>
          </p:cNvPr>
          <p:cNvSpPr/>
          <p:nvPr/>
        </p:nvSpPr>
        <p:spPr>
          <a:xfrm rot="359936">
            <a:off x="1670185" y="3069278"/>
            <a:ext cx="1009268" cy="601775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17D17D4-AA74-44B1-A5A3-17AD529564ED}"/>
              </a:ext>
            </a:extLst>
          </p:cNvPr>
          <p:cNvSpPr/>
          <p:nvPr/>
        </p:nvSpPr>
        <p:spPr>
          <a:xfrm rot="359936">
            <a:off x="8676249" y="3086302"/>
            <a:ext cx="1787982" cy="728148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43726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C30E5492-C5FD-4D1F-9245-55D2F317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083" y="1430839"/>
            <a:ext cx="4311375" cy="425827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60FEE9C-7234-4EA5-BA0A-998098531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0" t="9314"/>
          <a:stretch/>
        </p:blipFill>
        <p:spPr>
          <a:xfrm>
            <a:off x="1054312" y="1361933"/>
            <a:ext cx="4366217" cy="4333804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%cese</a:t>
            </a:r>
          </a:p>
        </p:txBody>
      </p:sp>
      <p:sp>
        <p:nvSpPr>
          <p:cNvPr id="14" name="Título 35">
            <a:extLst>
              <a:ext uri="{FF2B5EF4-FFF2-40B4-BE49-F238E27FC236}">
                <a16:creationId xmlns:a16="http://schemas.microsoft.com/office/drawing/2014/main" id="{CC3807F4-8031-4BA0-BC33-FACF1706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87" y="1005441"/>
            <a:ext cx="3825353" cy="38986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b="1" cap="none" spc="0" dirty="0">
                <a:solidFill>
                  <a:srgbClr val="03258C"/>
                </a:solidFill>
              </a:rPr>
              <a:t>Bono Variable 1Q y %cese</a:t>
            </a:r>
          </a:p>
        </p:txBody>
      </p:sp>
      <p:sp>
        <p:nvSpPr>
          <p:cNvPr id="15" name="Título 35">
            <a:extLst>
              <a:ext uri="{FF2B5EF4-FFF2-40B4-BE49-F238E27FC236}">
                <a16:creationId xmlns:a16="http://schemas.microsoft.com/office/drawing/2014/main" id="{AC2CCCC9-65ED-457C-BD36-203F6B03AA73}"/>
              </a:ext>
            </a:extLst>
          </p:cNvPr>
          <p:cNvSpPr txBox="1">
            <a:spLocks/>
          </p:cNvSpPr>
          <p:nvPr/>
        </p:nvSpPr>
        <p:spPr>
          <a:xfrm>
            <a:off x="7203944" y="979507"/>
            <a:ext cx="3161449" cy="38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cap="none" spc="0" dirty="0">
                <a:solidFill>
                  <a:srgbClr val="03258C"/>
                </a:solidFill>
              </a:rPr>
              <a:t>Bono Variable </a:t>
            </a:r>
            <a:r>
              <a:rPr lang="es-ES" sz="2800" b="1" cap="none" spc="0" dirty="0" err="1">
                <a:solidFill>
                  <a:srgbClr val="03258C"/>
                </a:solidFill>
              </a:rPr>
              <a:t>Std</a:t>
            </a:r>
            <a:r>
              <a:rPr lang="es-ES" sz="2800" b="1" cap="none" spc="0" dirty="0">
                <a:solidFill>
                  <a:srgbClr val="03258C"/>
                </a:solidFill>
              </a:rPr>
              <a:t> y %cese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23E94A-4B45-40D1-B4DD-E8C284DD026C}"/>
              </a:ext>
            </a:extLst>
          </p:cNvPr>
          <p:cNvSpPr/>
          <p:nvPr/>
        </p:nvSpPr>
        <p:spPr>
          <a:xfrm>
            <a:off x="7723001" y="2205089"/>
            <a:ext cx="783325" cy="334159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B1CD43B-7072-4BA9-A455-ED38F6AEE22E}"/>
              </a:ext>
            </a:extLst>
          </p:cNvPr>
          <p:cNvSpPr/>
          <p:nvPr/>
        </p:nvSpPr>
        <p:spPr>
          <a:xfrm>
            <a:off x="2490768" y="1794372"/>
            <a:ext cx="877874" cy="367575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B9D49752-73B1-4740-8CCB-4905E16B03DA}"/>
              </a:ext>
            </a:extLst>
          </p:cNvPr>
          <p:cNvSpPr/>
          <p:nvPr/>
        </p:nvSpPr>
        <p:spPr>
          <a:xfrm rot="17277651">
            <a:off x="1454148" y="1714449"/>
            <a:ext cx="834105" cy="497335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 dirty="0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951F0F4F-F015-4855-A45E-CD6014EC45A4}"/>
              </a:ext>
            </a:extLst>
          </p:cNvPr>
          <p:cNvSpPr/>
          <p:nvPr/>
        </p:nvSpPr>
        <p:spPr>
          <a:xfrm rot="17277651">
            <a:off x="8698530" y="2324049"/>
            <a:ext cx="834105" cy="497335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0949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/>
          <a:lstStyle/>
          <a:p>
            <a:r>
              <a:rPr lang="es-E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Definición de Cese</a:t>
            </a:r>
          </a:p>
          <a:p>
            <a:pPr rtl="0"/>
            <a:r>
              <a:rPr lang="es-ES" dirty="0"/>
              <a:t>Variables a Analizar</a:t>
            </a:r>
          </a:p>
          <a:p>
            <a:pPr rtl="0"/>
            <a:r>
              <a:rPr lang="es-ES" dirty="0"/>
              <a:t>Limpieza de Variables</a:t>
            </a:r>
          </a:p>
          <a:p>
            <a:pPr rtl="0"/>
            <a:r>
              <a:rPr lang="es-ES" dirty="0"/>
              <a:t>EDA</a:t>
            </a:r>
          </a:p>
          <a:p>
            <a:pPr rtl="0"/>
            <a:r>
              <a:rPr lang="es-ES" dirty="0"/>
              <a:t>Pronostico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5FA28-0FC2-4B15-83D2-879A6F49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6613E9FD-500B-4FA6-89C3-3A998652D3A8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11" name="Marcador de posición de imagen 10" descr="Imagen que contiene interior, persona, hombre, gato&#10;&#10;Descripción generada automáticamente">
            <a:extLst>
              <a:ext uri="{FF2B5EF4-FFF2-40B4-BE49-F238E27FC236}">
                <a16:creationId xmlns:a16="http://schemas.microsoft.com/office/drawing/2014/main" id="{DB04589F-D4B7-4E06-9FDF-499530A040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35" r="12935"/>
          <a:stretch>
            <a:fillRect/>
          </a:stretch>
        </p:blipFill>
        <p:spPr/>
      </p:pic>
      <p:pic>
        <p:nvPicPr>
          <p:cNvPr id="14" name="Marcador de posición de imagen 13" descr="Imagen que contiene interior, tabla, cocina, cuarto&#10;&#10;Descripción generada automáticamente">
            <a:extLst>
              <a:ext uri="{FF2B5EF4-FFF2-40B4-BE49-F238E27FC236}">
                <a16:creationId xmlns:a16="http://schemas.microsoft.com/office/drawing/2014/main" id="{796B22EF-21C8-4695-A92E-2C237C5672E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17" r="33517"/>
          <a:stretch>
            <a:fillRect/>
          </a:stretch>
        </p:blipFill>
        <p:spPr>
          <a:xfrm>
            <a:off x="8791956" y="0"/>
            <a:ext cx="3390900" cy="6858000"/>
          </a:xfrm>
        </p:spPr>
      </p:pic>
    </p:spTree>
    <p:extLst>
      <p:ext uri="{BB962C8B-B14F-4D97-AF65-F5344CB8AC3E}">
        <p14:creationId xmlns:p14="http://schemas.microsoft.com/office/powerpoint/2010/main" val="20103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3E1905F6-07E5-473F-B155-D49EE9E70D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t="10113" r="1446" b="2194"/>
          <a:stretch/>
        </p:blipFill>
        <p:spPr>
          <a:xfrm>
            <a:off x="6848248" y="1510658"/>
            <a:ext cx="4211467" cy="4211467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959" y="248263"/>
            <a:ext cx="4858861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Eda – %cese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20</a:t>
            </a:fld>
            <a:endParaRPr lang="es-ES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587E968A-A02A-4113-8406-1696E1EDEA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56" t="12483" r="2506" b="4001"/>
          <a:stretch/>
        </p:blipFill>
        <p:spPr>
          <a:xfrm>
            <a:off x="929722" y="1573034"/>
            <a:ext cx="5059377" cy="4149091"/>
          </a:xfrm>
          <a:prstGeom prst="rect">
            <a:avLst/>
          </a:prstGeom>
        </p:spPr>
      </p:pic>
      <p:sp>
        <p:nvSpPr>
          <p:cNvPr id="14" name="Título 35">
            <a:extLst>
              <a:ext uri="{FF2B5EF4-FFF2-40B4-BE49-F238E27FC236}">
                <a16:creationId xmlns:a16="http://schemas.microsoft.com/office/drawing/2014/main" id="{CC3807F4-8031-4BA0-BC33-FACF1706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987" y="1005441"/>
            <a:ext cx="3825353" cy="389868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b="1" cap="none" spc="0" dirty="0" err="1">
                <a:solidFill>
                  <a:srgbClr val="03258C"/>
                </a:solidFill>
              </a:rPr>
              <a:t>Nro</a:t>
            </a:r>
            <a:r>
              <a:rPr lang="es-ES" sz="2800" b="1" cap="none" spc="0" dirty="0">
                <a:solidFill>
                  <a:srgbClr val="03258C"/>
                </a:solidFill>
              </a:rPr>
              <a:t> de Hijos y %cese</a:t>
            </a:r>
          </a:p>
        </p:txBody>
      </p:sp>
      <p:sp>
        <p:nvSpPr>
          <p:cNvPr id="15" name="Título 35">
            <a:extLst>
              <a:ext uri="{FF2B5EF4-FFF2-40B4-BE49-F238E27FC236}">
                <a16:creationId xmlns:a16="http://schemas.microsoft.com/office/drawing/2014/main" id="{AC2CCCC9-65ED-457C-BD36-203F6B03AA73}"/>
              </a:ext>
            </a:extLst>
          </p:cNvPr>
          <p:cNvSpPr txBox="1">
            <a:spLocks/>
          </p:cNvSpPr>
          <p:nvPr/>
        </p:nvSpPr>
        <p:spPr>
          <a:xfrm>
            <a:off x="7203944" y="979507"/>
            <a:ext cx="3161449" cy="3898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cap="none" spc="0" dirty="0">
                <a:solidFill>
                  <a:srgbClr val="03258C"/>
                </a:solidFill>
              </a:rPr>
              <a:t>Desempeño 1Q y %cese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CB30DD1-2133-4BE7-A575-3DDD7F5B131B}"/>
              </a:ext>
            </a:extLst>
          </p:cNvPr>
          <p:cNvSpPr/>
          <p:nvPr/>
        </p:nvSpPr>
        <p:spPr>
          <a:xfrm>
            <a:off x="7878264" y="1909683"/>
            <a:ext cx="1881802" cy="3675759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C3180AB8-C40C-4A85-813B-3C41E8F232BF}"/>
              </a:ext>
            </a:extLst>
          </p:cNvPr>
          <p:cNvSpPr/>
          <p:nvPr/>
        </p:nvSpPr>
        <p:spPr>
          <a:xfrm rot="5047688">
            <a:off x="2198683" y="3234900"/>
            <a:ext cx="758277" cy="969166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00B0F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C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93111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/>
          <a:lstStyle/>
          <a:p>
            <a:pPr rtl="0"/>
            <a:r>
              <a:rPr lang="es-ES" dirty="0"/>
              <a:t>Definición de Cese</a:t>
            </a:r>
          </a:p>
          <a:p>
            <a:r>
              <a:rPr lang="es-ES" dirty="0"/>
              <a:t>Variables a Analizar</a:t>
            </a:r>
          </a:p>
          <a:p>
            <a:r>
              <a:rPr lang="es-ES" dirty="0"/>
              <a:t>Limpieza de Variables</a:t>
            </a:r>
          </a:p>
          <a:p>
            <a:pPr rtl="0"/>
            <a:r>
              <a:rPr lang="es-ES" dirty="0"/>
              <a:t>EDA</a:t>
            </a:r>
          </a:p>
          <a:p>
            <a:pPr rtl="0"/>
            <a:r>
              <a:rPr lang="es-E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Importancia de Variables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5FA28-0FC2-4B15-83D2-879A6F49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6613E9FD-500B-4FA6-89C3-3A998652D3A8}" type="slidenum">
              <a:rPr lang="es-ES" smtClean="0"/>
              <a:pPr rtl="0"/>
              <a:t>21</a:t>
            </a:fld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59AD89A-5363-4EB8-A42E-ACF907729B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088342BE-FECC-41BE-993B-27E157901C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Marcador de posición de imagen 10" descr="Imagen que contiene interior, persona, hombre, gato&#10;&#10;Descripción generada automáticamente">
            <a:extLst>
              <a:ext uri="{FF2B5EF4-FFF2-40B4-BE49-F238E27FC236}">
                <a16:creationId xmlns:a16="http://schemas.microsoft.com/office/drawing/2014/main" id="{8E7EAAEB-9528-4296-BA9C-57968604D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35" r="12935"/>
          <a:stretch>
            <a:fillRect/>
          </a:stretch>
        </p:blipFill>
        <p:spPr>
          <a:xfrm>
            <a:off x="0" y="0"/>
            <a:ext cx="3390900" cy="6858000"/>
          </a:xfrm>
          <a:prstGeom prst="rect">
            <a:avLst/>
          </a:prstGeom>
        </p:spPr>
      </p:pic>
      <p:pic>
        <p:nvPicPr>
          <p:cNvPr id="14" name="Marcador de posición de imagen 13" descr="Imagen que contiene interior, tabla, cocina, cuarto&#10;&#10;Descripción generada automáticamente">
            <a:extLst>
              <a:ext uri="{FF2B5EF4-FFF2-40B4-BE49-F238E27FC236}">
                <a16:creationId xmlns:a16="http://schemas.microsoft.com/office/drawing/2014/main" id="{B9A63180-7680-45EE-A340-D427C161E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17" r="33517"/>
          <a:stretch>
            <a:fillRect/>
          </a:stretch>
        </p:blipFill>
        <p:spPr>
          <a:xfrm>
            <a:off x="8791956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773CFAB4-A96A-4B09-8F48-8AD3921905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59" r="11491" b="3258"/>
          <a:stretch/>
        </p:blipFill>
        <p:spPr>
          <a:xfrm rot="5400000">
            <a:off x="3170848" y="816283"/>
            <a:ext cx="5026258" cy="5475268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Importancia de variables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22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8BF18D4-B3E7-4EDE-9147-35E142F63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2563" r="17985" b="92956"/>
          <a:stretch/>
        </p:blipFill>
        <p:spPr>
          <a:xfrm>
            <a:off x="4661557" y="873442"/>
            <a:ext cx="3069201" cy="38583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7D54B22-F0A0-4A52-AEB4-33566A17C2F8}"/>
              </a:ext>
            </a:extLst>
          </p:cNvPr>
          <p:cNvSpPr/>
          <p:nvPr/>
        </p:nvSpPr>
        <p:spPr>
          <a:xfrm>
            <a:off x="2919465" y="1442375"/>
            <a:ext cx="3333727" cy="1196334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58F841-8BE7-4B2A-862E-5D35D75BD741}"/>
              </a:ext>
            </a:extLst>
          </p:cNvPr>
          <p:cNvSpPr/>
          <p:nvPr/>
        </p:nvSpPr>
        <p:spPr>
          <a:xfrm>
            <a:off x="3055389" y="5476292"/>
            <a:ext cx="3667100" cy="558098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97FB8EAC-F15C-4316-AEC3-D066E381C457}"/>
              </a:ext>
            </a:extLst>
          </p:cNvPr>
          <p:cNvSpPr txBox="1">
            <a:spLocks/>
          </p:cNvSpPr>
          <p:nvPr/>
        </p:nvSpPr>
        <p:spPr>
          <a:xfrm>
            <a:off x="9086851" y="4218965"/>
            <a:ext cx="1934936" cy="1381735"/>
          </a:xfrm>
          <a:custGeom>
            <a:avLst/>
            <a:gdLst>
              <a:gd name="connsiteX0" fmla="*/ 0 w 1934936"/>
              <a:gd name="connsiteY0" fmla="*/ 0 h 1381735"/>
              <a:gd name="connsiteX1" fmla="*/ 1934936 w 1934936"/>
              <a:gd name="connsiteY1" fmla="*/ 0 h 1381735"/>
              <a:gd name="connsiteX2" fmla="*/ 1934936 w 1934936"/>
              <a:gd name="connsiteY2" fmla="*/ 1381735 h 1381735"/>
              <a:gd name="connsiteX3" fmla="*/ 0 w 1934936"/>
              <a:gd name="connsiteY3" fmla="*/ 1381735 h 1381735"/>
              <a:gd name="connsiteX4" fmla="*/ 0 w 1934936"/>
              <a:gd name="connsiteY4" fmla="*/ 0 h 13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4936" h="1381735" fill="none" extrusionOk="0">
                <a:moveTo>
                  <a:pt x="0" y="0"/>
                </a:moveTo>
                <a:cubicBezTo>
                  <a:pt x="850107" y="98917"/>
                  <a:pt x="1155902" y="-91902"/>
                  <a:pt x="1934936" y="0"/>
                </a:cubicBezTo>
                <a:cubicBezTo>
                  <a:pt x="1912664" y="597398"/>
                  <a:pt x="2052368" y="1219291"/>
                  <a:pt x="1934936" y="1381735"/>
                </a:cubicBezTo>
                <a:cubicBezTo>
                  <a:pt x="1551244" y="1531929"/>
                  <a:pt x="490528" y="1351331"/>
                  <a:pt x="0" y="1381735"/>
                </a:cubicBezTo>
                <a:cubicBezTo>
                  <a:pt x="-93288" y="1178073"/>
                  <a:pt x="114789" y="650747"/>
                  <a:pt x="0" y="0"/>
                </a:cubicBezTo>
                <a:close/>
              </a:path>
              <a:path w="1934936" h="1381735" stroke="0" extrusionOk="0">
                <a:moveTo>
                  <a:pt x="0" y="0"/>
                </a:moveTo>
                <a:cubicBezTo>
                  <a:pt x="725541" y="138807"/>
                  <a:pt x="1668877" y="-16673"/>
                  <a:pt x="1934936" y="0"/>
                </a:cubicBezTo>
                <a:cubicBezTo>
                  <a:pt x="2051847" y="630551"/>
                  <a:pt x="1857424" y="856011"/>
                  <a:pt x="1934936" y="1381735"/>
                </a:cubicBezTo>
                <a:cubicBezTo>
                  <a:pt x="1516582" y="1393429"/>
                  <a:pt x="726812" y="1385960"/>
                  <a:pt x="0" y="1381735"/>
                </a:cubicBezTo>
                <a:cubicBezTo>
                  <a:pt x="22692" y="958441"/>
                  <a:pt x="30717" y="546799"/>
                  <a:pt x="0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9771733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/>
          <a:lstStyle>
            <a:defPPr rtl="0">
              <a:defRPr lang="es-es"/>
            </a:defPPr>
            <a:lvl1pPr indent="0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j-lt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ES" sz="1600" b="1" dirty="0"/>
              <a:t>Utilizando regresión logística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200" b="1" dirty="0" err="1"/>
              <a:t>Acc</a:t>
            </a:r>
            <a:r>
              <a:rPr lang="es-ES" sz="1200" b="1" dirty="0"/>
              <a:t>: 0.72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1200" b="1" dirty="0"/>
              <a:t>Sensibilidad: 0.15</a:t>
            </a:r>
          </a:p>
        </p:txBody>
      </p:sp>
    </p:spTree>
    <p:extLst>
      <p:ext uri="{BB962C8B-B14F-4D97-AF65-F5344CB8AC3E}">
        <p14:creationId xmlns:p14="http://schemas.microsoft.com/office/powerpoint/2010/main" val="4033442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Imagen que contiene persona, interior, tabla, computer&#10;&#10;Descripción generada automáticamente">
            <a:extLst>
              <a:ext uri="{FF2B5EF4-FFF2-40B4-BE49-F238E27FC236}">
                <a16:creationId xmlns:a16="http://schemas.microsoft.com/office/drawing/2014/main" id="{7ED9B547-F53F-4070-9F90-63CE089CF7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2005" b="12005"/>
          <a:stretch>
            <a:fillRect/>
          </a:stretch>
        </p:blipFill>
        <p:spPr/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B859FB18-B421-43A7-A91C-76D12F25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298371"/>
            <a:ext cx="10830560" cy="2873829"/>
          </a:xfrm>
        </p:spPr>
        <p:txBody>
          <a:bodyPr rtlCol="0">
            <a:normAutofit/>
          </a:bodyPr>
          <a:lstStyle/>
          <a:p>
            <a:pPr rtl="0"/>
            <a:r>
              <a:rPr lang="es-ES" sz="4800" b="1" dirty="0"/>
              <a:t>GRACIAS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AAEA8BC-D222-4C73-871D-A64D23C1F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598" y="5271713"/>
            <a:ext cx="9486902" cy="644994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Ana Muñoz Maquera</a:t>
            </a:r>
          </a:p>
        </p:txBody>
      </p:sp>
    </p:spTree>
    <p:extLst>
      <p:ext uri="{BB962C8B-B14F-4D97-AF65-F5344CB8AC3E}">
        <p14:creationId xmlns:p14="http://schemas.microsoft.com/office/powerpoint/2010/main" val="341760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60432A4-3C8F-4054-9398-9F58341F9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004" y="935091"/>
            <a:ext cx="7418070" cy="4599623"/>
          </a:xfrm>
          <a:prstGeom prst="rect">
            <a:avLst/>
          </a:prstGeo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Definición de 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3</a:t>
            </a:fld>
            <a:endParaRPr lang="es-ES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F1984B01-ED89-458C-B113-AA381D0BF488}"/>
              </a:ext>
            </a:extLst>
          </p:cNvPr>
          <p:cNvSpPr txBox="1">
            <a:spLocks/>
          </p:cNvSpPr>
          <p:nvPr/>
        </p:nvSpPr>
        <p:spPr>
          <a:xfrm>
            <a:off x="9316669" y="831366"/>
            <a:ext cx="2090327" cy="683565"/>
          </a:xfrm>
          <a:custGeom>
            <a:avLst/>
            <a:gdLst>
              <a:gd name="connsiteX0" fmla="*/ 0 w 2090327"/>
              <a:gd name="connsiteY0" fmla="*/ 0 h 683565"/>
              <a:gd name="connsiteX1" fmla="*/ 2090327 w 2090327"/>
              <a:gd name="connsiteY1" fmla="*/ 0 h 683565"/>
              <a:gd name="connsiteX2" fmla="*/ 2090327 w 2090327"/>
              <a:gd name="connsiteY2" fmla="*/ 683565 h 683565"/>
              <a:gd name="connsiteX3" fmla="*/ 0 w 2090327"/>
              <a:gd name="connsiteY3" fmla="*/ 683565 h 683565"/>
              <a:gd name="connsiteX4" fmla="*/ 0 w 2090327"/>
              <a:gd name="connsiteY4" fmla="*/ 0 h 68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0327" h="683565" fill="none" extrusionOk="0">
                <a:moveTo>
                  <a:pt x="0" y="0"/>
                </a:moveTo>
                <a:cubicBezTo>
                  <a:pt x="660271" y="35567"/>
                  <a:pt x="1428401" y="125054"/>
                  <a:pt x="2090327" y="0"/>
                </a:cubicBezTo>
                <a:cubicBezTo>
                  <a:pt x="2100423" y="251511"/>
                  <a:pt x="2041268" y="422295"/>
                  <a:pt x="2090327" y="683565"/>
                </a:cubicBezTo>
                <a:cubicBezTo>
                  <a:pt x="1108220" y="787011"/>
                  <a:pt x="964266" y="595885"/>
                  <a:pt x="0" y="683565"/>
                </a:cubicBezTo>
                <a:cubicBezTo>
                  <a:pt x="-43131" y="370836"/>
                  <a:pt x="-57071" y="138975"/>
                  <a:pt x="0" y="0"/>
                </a:cubicBezTo>
                <a:close/>
              </a:path>
              <a:path w="2090327" h="683565" stroke="0" extrusionOk="0">
                <a:moveTo>
                  <a:pt x="0" y="0"/>
                </a:moveTo>
                <a:cubicBezTo>
                  <a:pt x="878684" y="-140017"/>
                  <a:pt x="1434898" y="-38573"/>
                  <a:pt x="2090327" y="0"/>
                </a:cubicBezTo>
                <a:cubicBezTo>
                  <a:pt x="2060020" y="177389"/>
                  <a:pt x="2108590" y="346869"/>
                  <a:pt x="2090327" y="683565"/>
                </a:cubicBezTo>
                <a:cubicBezTo>
                  <a:pt x="1822160" y="621642"/>
                  <a:pt x="307896" y="699886"/>
                  <a:pt x="0" y="683565"/>
                </a:cubicBezTo>
                <a:cubicBezTo>
                  <a:pt x="5615" y="355753"/>
                  <a:pt x="-22671" y="324172"/>
                  <a:pt x="0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966028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Fuerza de Ventas Tipo 1 desde el 2018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7BA30A8E-9465-4049-8B0B-753718656699}"/>
              </a:ext>
            </a:extLst>
          </p:cNvPr>
          <p:cNvGrpSpPr/>
          <p:nvPr/>
        </p:nvGrpSpPr>
        <p:grpSpPr>
          <a:xfrm>
            <a:off x="5550971" y="3929656"/>
            <a:ext cx="3164505" cy="1881385"/>
            <a:chOff x="5217919" y="4079541"/>
            <a:chExt cx="3164505" cy="1881385"/>
          </a:xfrm>
        </p:grpSpPr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374F5068-07D2-4249-B47A-15B19E2C2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7919" y="4079541"/>
              <a:ext cx="3164505" cy="1881385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A988881-CDB7-4267-9F6D-810662DCF7BE}"/>
                </a:ext>
              </a:extLst>
            </p:cNvPr>
            <p:cNvSpPr txBox="1"/>
            <p:nvPr/>
          </p:nvSpPr>
          <p:spPr>
            <a:xfrm>
              <a:off x="6601666" y="5426002"/>
              <a:ext cx="584036" cy="28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solidFill>
                    <a:schemeClr val="bg1"/>
                  </a:solidFill>
                </a:rPr>
                <a:t>1311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C13432AE-21D3-4E9C-9A25-95CF152E0281}"/>
                </a:ext>
              </a:extLst>
            </p:cNvPr>
            <p:cNvSpPr txBox="1"/>
            <p:nvPr/>
          </p:nvSpPr>
          <p:spPr>
            <a:xfrm>
              <a:off x="5885140" y="4527874"/>
              <a:ext cx="584036" cy="28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solidFill>
                    <a:schemeClr val="bg1"/>
                  </a:solidFill>
                </a:rPr>
                <a:t>310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FD25540-EE4D-431C-96B4-D0AEED3B6C50}"/>
              </a:ext>
            </a:extLst>
          </p:cNvPr>
          <p:cNvGrpSpPr/>
          <p:nvPr/>
        </p:nvGrpSpPr>
        <p:grpSpPr>
          <a:xfrm>
            <a:off x="5550971" y="1991181"/>
            <a:ext cx="2998478" cy="1710350"/>
            <a:chOff x="4183412" y="1051193"/>
            <a:chExt cx="2998478" cy="1710350"/>
          </a:xfrm>
        </p:grpSpPr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940ADDD5-D64B-43FD-BC87-5D07621CA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83412" y="1051193"/>
              <a:ext cx="2998478" cy="171035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2242049-EBA5-469D-AAC1-855F40EED115}"/>
                </a:ext>
              </a:extLst>
            </p:cNvPr>
            <p:cNvSpPr txBox="1"/>
            <p:nvPr/>
          </p:nvSpPr>
          <p:spPr>
            <a:xfrm>
              <a:off x="4613129" y="2178650"/>
              <a:ext cx="530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solidFill>
                    <a:schemeClr val="bg1"/>
                  </a:solidFill>
                </a:rPr>
                <a:t>1151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698E611-1F88-40F1-901B-2E52D90FF597}"/>
                </a:ext>
              </a:extLst>
            </p:cNvPr>
            <p:cNvSpPr txBox="1"/>
            <p:nvPr/>
          </p:nvSpPr>
          <p:spPr>
            <a:xfrm>
              <a:off x="5517672" y="1561273"/>
              <a:ext cx="530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>
                  <a:solidFill>
                    <a:schemeClr val="bg1"/>
                  </a:solidFill>
                </a:rPr>
                <a:t>470</a:t>
              </a:r>
            </a:p>
          </p:txBody>
        </p:sp>
      </p:grpSp>
      <p:graphicFrame>
        <p:nvGraphicFramePr>
          <p:cNvPr id="24" name="Tabla 8">
            <a:extLst>
              <a:ext uri="{FF2B5EF4-FFF2-40B4-BE49-F238E27FC236}">
                <a16:creationId xmlns:a16="http://schemas.microsoft.com/office/drawing/2014/main" id="{B7378EB2-AA25-41D1-A4A0-FA10BA3CC3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681350"/>
              </p:ext>
            </p:extLst>
          </p:nvPr>
        </p:nvGraphicFramePr>
        <p:xfrm>
          <a:off x="9332042" y="4150540"/>
          <a:ext cx="2040566" cy="1432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6563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1164003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</a:tblGrid>
              <a:tr h="204788">
                <a:tc>
                  <a:txBody>
                    <a:bodyPr/>
                    <a:lstStyle/>
                    <a:p>
                      <a:pPr algn="ctr" rtl="0"/>
                      <a:endParaRPr lang="es-E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/>
                        <a:t>Antigüedad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40971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Prom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118.5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std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15.2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254637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/>
                        <a:t>1Q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max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518718"/>
                  </a:ext>
                </a:extLst>
              </a:tr>
            </a:tbl>
          </a:graphicData>
        </a:graphic>
      </p:graphicFrame>
      <p:pic>
        <p:nvPicPr>
          <p:cNvPr id="19" name="Gráfico 18">
            <a:extLst>
              <a:ext uri="{FF2B5EF4-FFF2-40B4-BE49-F238E27FC236}">
                <a16:creationId xmlns:a16="http://schemas.microsoft.com/office/drawing/2014/main" id="{3277D059-D02E-43E3-B8A9-CB22A66F80F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0213" t="6118" b="59643"/>
          <a:stretch/>
        </p:blipFill>
        <p:spPr>
          <a:xfrm>
            <a:off x="7416173" y="2066919"/>
            <a:ext cx="1188812" cy="779437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3B4DDAE5-4196-49A5-8A0D-7151C6393A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4037" b="58571"/>
          <a:stretch/>
        </p:blipFill>
        <p:spPr>
          <a:xfrm>
            <a:off x="7597309" y="3850129"/>
            <a:ext cx="1093534" cy="10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3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Definición de 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4</a:t>
            </a:fld>
            <a:endParaRPr lang="es-E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EF0B3FC-4068-4C06-9945-FB4C215DA821}"/>
              </a:ext>
            </a:extLst>
          </p:cNvPr>
          <p:cNvGrpSpPr/>
          <p:nvPr/>
        </p:nvGrpSpPr>
        <p:grpSpPr>
          <a:xfrm>
            <a:off x="838659" y="1204150"/>
            <a:ext cx="6543675" cy="4486275"/>
            <a:chOff x="815748" y="1185862"/>
            <a:chExt cx="6543675" cy="4486275"/>
          </a:xfrm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F7742355-D937-4D3C-88A1-08917417E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5748" y="1185862"/>
              <a:ext cx="6543675" cy="4486275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D4BB55-F212-4011-8396-58CE31D1A56F}"/>
                </a:ext>
              </a:extLst>
            </p:cNvPr>
            <p:cNvSpPr/>
            <p:nvPr/>
          </p:nvSpPr>
          <p:spPr>
            <a:xfrm>
              <a:off x="1415020" y="4273289"/>
              <a:ext cx="2060632" cy="1915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521F34CE-7B08-4B9F-8B18-8AC349EF2EA6}"/>
                </a:ext>
              </a:extLst>
            </p:cNvPr>
            <p:cNvSpPr/>
            <p:nvPr/>
          </p:nvSpPr>
          <p:spPr>
            <a:xfrm>
              <a:off x="1392950" y="3971895"/>
              <a:ext cx="4858864" cy="231716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</p:grpSp>
      <p:graphicFrame>
        <p:nvGraphicFramePr>
          <p:cNvPr id="16" name="Tabla 8">
            <a:extLst>
              <a:ext uri="{FF2B5EF4-FFF2-40B4-BE49-F238E27FC236}">
                <a16:creationId xmlns:a16="http://schemas.microsoft.com/office/drawing/2014/main" id="{0C0A7803-B909-4945-8BE7-EE5843524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287445"/>
              </p:ext>
            </p:extLst>
          </p:nvPr>
        </p:nvGraphicFramePr>
        <p:xfrm>
          <a:off x="8501016" y="4239577"/>
          <a:ext cx="2040566" cy="143256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876563">
                  <a:extLst>
                    <a:ext uri="{9D8B030D-6E8A-4147-A177-3AD203B41FA5}">
                      <a16:colId xmlns:a16="http://schemas.microsoft.com/office/drawing/2014/main" val="3545164744"/>
                    </a:ext>
                  </a:extLst>
                </a:gridCol>
                <a:gridCol w="1164003">
                  <a:extLst>
                    <a:ext uri="{9D8B030D-6E8A-4147-A177-3AD203B41FA5}">
                      <a16:colId xmlns:a16="http://schemas.microsoft.com/office/drawing/2014/main" val="1244530497"/>
                    </a:ext>
                  </a:extLst>
                </a:gridCol>
              </a:tblGrid>
              <a:tr h="204788">
                <a:tc>
                  <a:txBody>
                    <a:bodyPr/>
                    <a:lstStyle/>
                    <a:p>
                      <a:pPr algn="ctr" rtl="0"/>
                      <a:endParaRPr lang="es-ES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/>
                        <a:t>P. Eventual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839426"/>
                  </a:ext>
                </a:extLst>
              </a:tr>
              <a:tr h="140971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Prom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26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std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1.4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361796"/>
                  </a:ext>
                </a:extLst>
              </a:tr>
              <a:tr h="254637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/>
                        <a:t>1Q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19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 err="1"/>
                        <a:t>max</a:t>
                      </a:r>
                      <a:endParaRPr lang="es-E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sz="12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518718"/>
                  </a:ext>
                </a:extLst>
              </a:tr>
            </a:tbl>
          </a:graphicData>
        </a:graphic>
      </p:graphicFrame>
      <p:grpSp>
        <p:nvGrpSpPr>
          <p:cNvPr id="19" name="Grupo 18">
            <a:extLst>
              <a:ext uri="{FF2B5EF4-FFF2-40B4-BE49-F238E27FC236}">
                <a16:creationId xmlns:a16="http://schemas.microsoft.com/office/drawing/2014/main" id="{9F6FF3FC-0168-4262-98F8-51841008BF97}"/>
              </a:ext>
            </a:extLst>
          </p:cNvPr>
          <p:cNvGrpSpPr/>
          <p:nvPr/>
        </p:nvGrpSpPr>
        <p:grpSpPr>
          <a:xfrm>
            <a:off x="7573674" y="1370857"/>
            <a:ext cx="3877399" cy="2446145"/>
            <a:chOff x="7573674" y="1370857"/>
            <a:chExt cx="3877399" cy="2446145"/>
          </a:xfrm>
        </p:grpSpPr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199F7123-2E51-4085-AC55-DB38C8A6C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3674" y="1370857"/>
              <a:ext cx="3877399" cy="2446145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5B543C40-2459-4680-BF76-207783EA74D8}"/>
                </a:ext>
              </a:extLst>
            </p:cNvPr>
            <p:cNvSpPr/>
            <p:nvPr/>
          </p:nvSpPr>
          <p:spPr>
            <a:xfrm>
              <a:off x="9063954" y="2867883"/>
              <a:ext cx="2161940" cy="72722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27886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Definición de cese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D5F24991-8AB1-4E92-A3A3-9790B6EC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347" y="1638300"/>
            <a:ext cx="5191125" cy="35814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73C4CA3C-5EAF-484A-8EAD-44D0D9EE3271}"/>
              </a:ext>
            </a:extLst>
          </p:cNvPr>
          <p:cNvSpPr/>
          <p:nvPr/>
        </p:nvSpPr>
        <p:spPr>
          <a:xfrm>
            <a:off x="1347106" y="2120082"/>
            <a:ext cx="307689" cy="276165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A8C84425-6F31-4505-8639-0CAF8B95D4F5}"/>
              </a:ext>
            </a:extLst>
          </p:cNvPr>
          <p:cNvSpPr/>
          <p:nvPr/>
        </p:nvSpPr>
        <p:spPr>
          <a:xfrm>
            <a:off x="2881029" y="2784021"/>
            <a:ext cx="1787978" cy="1289957"/>
          </a:xfrm>
          <a:custGeom>
            <a:avLst/>
            <a:gdLst>
              <a:gd name="connsiteX0" fmla="*/ 0 w 1787978"/>
              <a:gd name="connsiteY0" fmla="*/ 0 h 1289957"/>
              <a:gd name="connsiteX1" fmla="*/ 653143 w 1787978"/>
              <a:gd name="connsiteY1" fmla="*/ 849086 h 1289957"/>
              <a:gd name="connsiteX2" fmla="*/ 1787978 w 1787978"/>
              <a:gd name="connsiteY2" fmla="*/ 1289957 h 128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7978" h="1289957">
                <a:moveTo>
                  <a:pt x="0" y="0"/>
                </a:moveTo>
                <a:cubicBezTo>
                  <a:pt x="177573" y="317046"/>
                  <a:pt x="355147" y="634093"/>
                  <a:pt x="653143" y="849086"/>
                </a:cubicBezTo>
                <a:cubicBezTo>
                  <a:pt x="951139" y="1064079"/>
                  <a:pt x="1612446" y="1232807"/>
                  <a:pt x="1787978" y="1289957"/>
                </a:cubicBezTo>
              </a:path>
            </a:pathLst>
          </a:custGeom>
          <a:ln w="19050" cap="flat" cmpd="sng" algn="ctr">
            <a:solidFill>
              <a:srgbClr val="347EBF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Marcador de texto 4">
            <a:extLst>
              <a:ext uri="{FF2B5EF4-FFF2-40B4-BE49-F238E27FC236}">
                <a16:creationId xmlns:a16="http://schemas.microsoft.com/office/drawing/2014/main" id="{DD2CCE8D-9610-4092-A195-7E295DB8B3B7}"/>
              </a:ext>
            </a:extLst>
          </p:cNvPr>
          <p:cNvSpPr txBox="1">
            <a:spLocks/>
          </p:cNvSpPr>
          <p:nvPr/>
        </p:nvSpPr>
        <p:spPr>
          <a:xfrm>
            <a:off x="7956223" y="2006444"/>
            <a:ext cx="2482026" cy="2845110"/>
          </a:xfrm>
          <a:custGeom>
            <a:avLst/>
            <a:gdLst>
              <a:gd name="connsiteX0" fmla="*/ 0 w 2482026"/>
              <a:gd name="connsiteY0" fmla="*/ 0 h 2845110"/>
              <a:gd name="connsiteX1" fmla="*/ 2482026 w 2482026"/>
              <a:gd name="connsiteY1" fmla="*/ 0 h 2845110"/>
              <a:gd name="connsiteX2" fmla="*/ 2482026 w 2482026"/>
              <a:gd name="connsiteY2" fmla="*/ 2845110 h 2845110"/>
              <a:gd name="connsiteX3" fmla="*/ 0 w 2482026"/>
              <a:gd name="connsiteY3" fmla="*/ 2845110 h 2845110"/>
              <a:gd name="connsiteX4" fmla="*/ 0 w 2482026"/>
              <a:gd name="connsiteY4" fmla="*/ 0 h 2845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026" h="2845110" fill="none" extrusionOk="0">
                <a:moveTo>
                  <a:pt x="0" y="0"/>
                </a:moveTo>
                <a:cubicBezTo>
                  <a:pt x="879392" y="98917"/>
                  <a:pt x="2185934" y="-91902"/>
                  <a:pt x="2482026" y="0"/>
                </a:cubicBezTo>
                <a:cubicBezTo>
                  <a:pt x="2314519" y="1130145"/>
                  <a:pt x="2389193" y="2403268"/>
                  <a:pt x="2482026" y="2845110"/>
                </a:cubicBezTo>
                <a:cubicBezTo>
                  <a:pt x="1957973" y="2995304"/>
                  <a:pt x="623195" y="2814706"/>
                  <a:pt x="0" y="2845110"/>
                </a:cubicBezTo>
                <a:cubicBezTo>
                  <a:pt x="-13304" y="1623960"/>
                  <a:pt x="-85547" y="742514"/>
                  <a:pt x="0" y="0"/>
                </a:cubicBezTo>
                <a:close/>
              </a:path>
              <a:path w="2482026" h="2845110" stroke="0" extrusionOk="0">
                <a:moveTo>
                  <a:pt x="0" y="0"/>
                </a:moveTo>
                <a:cubicBezTo>
                  <a:pt x="666707" y="138807"/>
                  <a:pt x="1704709" y="-16673"/>
                  <a:pt x="2482026" y="0"/>
                </a:cubicBezTo>
                <a:cubicBezTo>
                  <a:pt x="2318103" y="491773"/>
                  <a:pt x="2611569" y="2488858"/>
                  <a:pt x="2482026" y="2845110"/>
                </a:cubicBezTo>
                <a:cubicBezTo>
                  <a:pt x="1969454" y="2856804"/>
                  <a:pt x="1160424" y="2849335"/>
                  <a:pt x="0" y="2845110"/>
                </a:cubicBezTo>
                <a:cubicBezTo>
                  <a:pt x="-111916" y="2089308"/>
                  <a:pt x="168230" y="649056"/>
                  <a:pt x="0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29771733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rtlCol="0"/>
          <a:lstStyle>
            <a:defPPr rtl="0">
              <a:defRPr lang="es-es"/>
            </a:defPPr>
            <a:lvl1pPr indent="0">
              <a:lnSpc>
                <a:spcPct val="100000"/>
              </a:lnSpc>
              <a:spcBef>
                <a:spcPts val="1000"/>
              </a:spcBef>
              <a:buSzPct val="70000"/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858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2pPr>
            <a:lvl3pPr marL="11430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j-lt"/>
              </a:defRPr>
            </a:lvl3pPr>
            <a:lvl4pPr marL="16002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4pPr>
            <a:lvl5pPr marL="2057400" indent="-228600">
              <a:lnSpc>
                <a:spcPct val="100000"/>
              </a:lnSpc>
              <a:spcBef>
                <a:spcPts val="500"/>
              </a:spcBef>
              <a:buSzPct val="70000"/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Cese de tipo Voluntario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Todos los motivos excepto Personal Eventual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b="1" dirty="0"/>
              <a:t>Antigüedad mayor o igual a 9 meses</a:t>
            </a:r>
          </a:p>
        </p:txBody>
      </p:sp>
    </p:spTree>
    <p:extLst>
      <p:ext uri="{BB962C8B-B14F-4D97-AF65-F5344CB8AC3E}">
        <p14:creationId xmlns:p14="http://schemas.microsoft.com/office/powerpoint/2010/main" val="29057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/>
          <a:lstStyle/>
          <a:p>
            <a:pPr rtl="0"/>
            <a:r>
              <a:rPr lang="es-ES" dirty="0"/>
              <a:t>Definición de Cese</a:t>
            </a:r>
          </a:p>
          <a:p>
            <a:pPr rtl="0"/>
            <a:r>
              <a:rPr lang="es-E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Variables a Analizar</a:t>
            </a:r>
          </a:p>
          <a:p>
            <a:pPr rtl="0"/>
            <a:r>
              <a:rPr lang="es-ES" dirty="0"/>
              <a:t>Limpieza de Variables</a:t>
            </a:r>
          </a:p>
          <a:p>
            <a:pPr rtl="0"/>
            <a:r>
              <a:rPr lang="es-ES" dirty="0"/>
              <a:t>EDA</a:t>
            </a:r>
          </a:p>
          <a:p>
            <a:pPr rtl="0"/>
            <a:r>
              <a:rPr lang="es-ES" dirty="0"/>
              <a:t>Pronostico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5FA28-0FC2-4B15-83D2-879A6F49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6613E9FD-500B-4FA6-89C3-3A998652D3A8}" type="slidenum">
              <a:rPr lang="es-ES" smtClean="0"/>
              <a:pPr rtl="0"/>
              <a:t>6</a:t>
            </a:fld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773C156-70AD-4B88-BAA3-14FFDAA7EA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330D05C-80F5-4BBC-8BA6-E2BBAB64CFF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Marcador de posición de imagen 10" descr="Imagen que contiene interior, persona, hombre, gato&#10;&#10;Descripción generada automáticamente">
            <a:extLst>
              <a:ext uri="{FF2B5EF4-FFF2-40B4-BE49-F238E27FC236}">
                <a16:creationId xmlns:a16="http://schemas.microsoft.com/office/drawing/2014/main" id="{15085B88-B4F5-4AEE-97AF-C74C1A44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35" r="12935"/>
          <a:stretch>
            <a:fillRect/>
          </a:stretch>
        </p:blipFill>
        <p:spPr>
          <a:xfrm>
            <a:off x="0" y="0"/>
            <a:ext cx="3390900" cy="6858000"/>
          </a:xfrm>
          <a:prstGeom prst="rect">
            <a:avLst/>
          </a:prstGeom>
        </p:spPr>
      </p:pic>
      <p:pic>
        <p:nvPicPr>
          <p:cNvPr id="14" name="Marcador de posición de imagen 13" descr="Imagen que contiene interior, tabla, cocina, cuarto&#10;&#10;Descripción generada automáticamente">
            <a:extLst>
              <a:ext uri="{FF2B5EF4-FFF2-40B4-BE49-F238E27FC236}">
                <a16:creationId xmlns:a16="http://schemas.microsoft.com/office/drawing/2014/main" id="{3770FD23-5B8B-4217-8154-2636A1F10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17" r="33517"/>
          <a:stretch>
            <a:fillRect/>
          </a:stretch>
        </p:blipFill>
        <p:spPr>
          <a:xfrm>
            <a:off x="8791956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9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456" y="248263"/>
            <a:ext cx="4417146" cy="410501"/>
          </a:xfrm>
        </p:spPr>
        <p:txBody>
          <a:bodyPr rtlCol="0">
            <a:normAutofit/>
          </a:bodyPr>
          <a:lstStyle/>
          <a:p>
            <a:pPr algn="l" rtl="0"/>
            <a:r>
              <a:rPr lang="es-ES" sz="1800" dirty="0"/>
              <a:t>Variables a Analizar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7</a:t>
            </a:fld>
            <a:endParaRPr lang="es-ES" dirty="0"/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6290B26-D3FF-4223-A8C4-F1EF44853DA7}"/>
              </a:ext>
            </a:extLst>
          </p:cNvPr>
          <p:cNvGrpSpPr/>
          <p:nvPr/>
        </p:nvGrpSpPr>
        <p:grpSpPr>
          <a:xfrm>
            <a:off x="-1280674" y="-232984"/>
            <a:ext cx="7579004" cy="7293488"/>
            <a:chOff x="-1280674" y="-232984"/>
            <a:chExt cx="7579004" cy="7293488"/>
          </a:xfrm>
        </p:grpSpPr>
        <p:sp>
          <p:nvSpPr>
            <p:cNvPr id="48" name="Marcador de texto 4">
              <a:extLst>
                <a:ext uri="{FF2B5EF4-FFF2-40B4-BE49-F238E27FC236}">
                  <a16:creationId xmlns:a16="http://schemas.microsoft.com/office/drawing/2014/main" id="{CB1ADAE3-BE09-4686-A244-7AA1C47B8E59}"/>
                </a:ext>
              </a:extLst>
            </p:cNvPr>
            <p:cNvSpPr txBox="1">
              <a:spLocks/>
            </p:cNvSpPr>
            <p:nvPr/>
          </p:nvSpPr>
          <p:spPr>
            <a:xfrm>
              <a:off x="4024790" y="5318398"/>
              <a:ext cx="1010526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Descanso Medico</a:t>
              </a:r>
              <a:endParaRPr lang="es-ES" dirty="0"/>
            </a:p>
          </p:txBody>
        </p:sp>
        <p:sp>
          <p:nvSpPr>
            <p:cNvPr id="49" name="Marcador de texto 4">
              <a:extLst>
                <a:ext uri="{FF2B5EF4-FFF2-40B4-BE49-F238E27FC236}">
                  <a16:creationId xmlns:a16="http://schemas.microsoft.com/office/drawing/2014/main" id="{CD3125DF-5BB9-4B78-B02F-E57C499ED90E}"/>
                </a:ext>
              </a:extLst>
            </p:cNvPr>
            <p:cNvSpPr txBox="1">
              <a:spLocks/>
            </p:cNvSpPr>
            <p:nvPr/>
          </p:nvSpPr>
          <p:spPr>
            <a:xfrm>
              <a:off x="4613064" y="4546896"/>
              <a:ext cx="767118" cy="410501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 err="1"/>
                <a:t>Nro</a:t>
              </a:r>
              <a:r>
                <a:rPr lang="es-PE" dirty="0"/>
                <a:t> de </a:t>
              </a:r>
              <a:r>
                <a:rPr lang="es-PE" dirty="0" err="1"/>
                <a:t>Hijxs</a:t>
              </a:r>
              <a:endParaRPr lang="es-ES" dirty="0"/>
            </a:p>
          </p:txBody>
        </p:sp>
        <p:sp>
          <p:nvSpPr>
            <p:cNvPr id="50" name="Marcador de texto 4">
              <a:extLst>
                <a:ext uri="{FF2B5EF4-FFF2-40B4-BE49-F238E27FC236}">
                  <a16:creationId xmlns:a16="http://schemas.microsoft.com/office/drawing/2014/main" id="{2016FFC5-64FA-4F7D-85D9-DF9A2932A426}"/>
                </a:ext>
              </a:extLst>
            </p:cNvPr>
            <p:cNvSpPr txBox="1">
              <a:spLocks/>
            </p:cNvSpPr>
            <p:nvPr/>
          </p:nvSpPr>
          <p:spPr>
            <a:xfrm>
              <a:off x="4665049" y="3864230"/>
              <a:ext cx="938753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Memos por Falta</a:t>
              </a:r>
              <a:endParaRPr lang="es-ES" dirty="0"/>
            </a:p>
          </p:txBody>
        </p:sp>
        <p:sp>
          <p:nvSpPr>
            <p:cNvPr id="51" name="Marcador de texto 4">
              <a:extLst>
                <a:ext uri="{FF2B5EF4-FFF2-40B4-BE49-F238E27FC236}">
                  <a16:creationId xmlns:a16="http://schemas.microsoft.com/office/drawing/2014/main" id="{9E5CE0C5-264D-405C-A32C-A2C34902A564}"/>
                </a:ext>
              </a:extLst>
            </p:cNvPr>
            <p:cNvSpPr txBox="1">
              <a:spLocks/>
            </p:cNvSpPr>
            <p:nvPr/>
          </p:nvSpPr>
          <p:spPr>
            <a:xfrm>
              <a:off x="4477612" y="3131684"/>
              <a:ext cx="1313626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Programa de Mejora</a:t>
              </a:r>
            </a:p>
          </p:txBody>
        </p:sp>
        <p:sp>
          <p:nvSpPr>
            <p:cNvPr id="52" name="Marcador de texto 4">
              <a:extLst>
                <a:ext uri="{FF2B5EF4-FFF2-40B4-BE49-F238E27FC236}">
                  <a16:creationId xmlns:a16="http://schemas.microsoft.com/office/drawing/2014/main" id="{A1EB5D50-5021-4057-81A6-0DF997F604F4}"/>
                </a:ext>
              </a:extLst>
            </p:cNvPr>
            <p:cNvSpPr txBox="1">
              <a:spLocks/>
            </p:cNvSpPr>
            <p:nvPr/>
          </p:nvSpPr>
          <p:spPr>
            <a:xfrm>
              <a:off x="4418335" y="2499806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 b="1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dirty="0"/>
                <a:t>Desempeño</a:t>
              </a:r>
            </a:p>
          </p:txBody>
        </p:sp>
        <p:sp>
          <p:nvSpPr>
            <p:cNvPr id="53" name="Marcador de texto 4">
              <a:extLst>
                <a:ext uri="{FF2B5EF4-FFF2-40B4-BE49-F238E27FC236}">
                  <a16:creationId xmlns:a16="http://schemas.microsoft.com/office/drawing/2014/main" id="{DABB3DB7-4BA9-432B-A5BE-BDF1BA5AA35B}"/>
                </a:ext>
              </a:extLst>
            </p:cNvPr>
            <p:cNvSpPr txBox="1">
              <a:spLocks/>
            </p:cNvSpPr>
            <p:nvPr/>
          </p:nvSpPr>
          <p:spPr>
            <a:xfrm>
              <a:off x="4209221" y="1742986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b="1" dirty="0"/>
                <a:t>Bonos Venta  Variable</a:t>
              </a:r>
              <a:endParaRPr lang="es-ES" b="1" dirty="0"/>
            </a:p>
          </p:txBody>
        </p:sp>
        <p:sp>
          <p:nvSpPr>
            <p:cNvPr id="54" name="Marcador de texto 4">
              <a:extLst>
                <a:ext uri="{FF2B5EF4-FFF2-40B4-BE49-F238E27FC236}">
                  <a16:creationId xmlns:a16="http://schemas.microsoft.com/office/drawing/2014/main" id="{CEC7D091-243A-4BA3-AF02-E6B3F11B7F9F}"/>
                </a:ext>
              </a:extLst>
            </p:cNvPr>
            <p:cNvSpPr txBox="1">
              <a:spLocks/>
            </p:cNvSpPr>
            <p:nvPr/>
          </p:nvSpPr>
          <p:spPr>
            <a:xfrm>
              <a:off x="3899147" y="1033749"/>
              <a:ext cx="1271558" cy="451668"/>
            </a:xfrm>
            <a:prstGeom prst="rect">
              <a:avLst/>
            </a:prstGeom>
          </p:spPr>
          <p:txBody>
            <a:bodyPr rtlCol="0"/>
            <a:lstStyle>
              <a:defPPr rtl="0">
                <a:defRPr lang="es-es"/>
              </a:defPPr>
              <a:lvl1pPr indent="0" algn="ctr">
                <a:lnSpc>
                  <a:spcPct val="100000"/>
                </a:lnSpc>
                <a:spcBef>
                  <a:spcPts val="1000"/>
                </a:spcBef>
                <a:buSzPct val="70000"/>
                <a:buFont typeface="Arial" panose="020B0604020202020204" pitchFamily="34" charset="0"/>
                <a:buNone/>
                <a:defRPr sz="1400">
                  <a:solidFill>
                    <a:schemeClr val="tx2"/>
                  </a:solidFill>
                  <a:latin typeface="+mj-lt"/>
                </a:defRPr>
              </a:lvl1pPr>
              <a:lvl2pPr marL="6858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2000">
                  <a:solidFill>
                    <a:schemeClr val="tx2"/>
                  </a:solidFill>
                  <a:latin typeface="+mj-lt"/>
                </a:defRPr>
              </a:lvl2pPr>
              <a:lvl3pPr marL="11430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>
                  <a:solidFill>
                    <a:schemeClr val="tx2"/>
                  </a:solidFill>
                  <a:latin typeface="+mj-lt"/>
                </a:defRPr>
              </a:lvl3pPr>
              <a:lvl4pPr marL="16002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4pPr>
              <a:lvl5pPr marL="2057400" indent="-228600">
                <a:lnSpc>
                  <a:spcPct val="100000"/>
                </a:lnSpc>
                <a:spcBef>
                  <a:spcPts val="500"/>
                </a:spcBef>
                <a:buSzPct val="70000"/>
                <a:buFont typeface="Arial" panose="020B0604020202020204" pitchFamily="34" charset="0"/>
                <a:buChar char="•"/>
                <a:defRPr sz="1600">
                  <a:solidFill>
                    <a:schemeClr val="tx2"/>
                  </a:solidFill>
                  <a:latin typeface="+mj-lt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s-PE" b="1" dirty="0"/>
                <a:t>Datos Personales</a:t>
              </a:r>
              <a:endParaRPr lang="es-ES" b="1" dirty="0"/>
            </a:p>
          </p:txBody>
        </p: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CE68F9E9-47E1-4131-90EB-7120BD5BF411}"/>
                </a:ext>
              </a:extLst>
            </p:cNvPr>
            <p:cNvGrpSpPr/>
            <p:nvPr/>
          </p:nvGrpSpPr>
          <p:grpSpPr>
            <a:xfrm>
              <a:off x="-1280674" y="-232984"/>
              <a:ext cx="7579004" cy="7293488"/>
              <a:chOff x="-10828375" y="-64863"/>
              <a:chExt cx="7579004" cy="7293488"/>
            </a:xfrm>
          </p:grpSpPr>
          <p:sp>
            <p:nvSpPr>
              <p:cNvPr id="55" name="Arco de bloque 54">
                <a:extLst>
                  <a:ext uri="{FF2B5EF4-FFF2-40B4-BE49-F238E27FC236}">
                    <a16:creationId xmlns:a16="http://schemas.microsoft.com/office/drawing/2014/main" id="{10137535-2E74-43D4-B7E7-879E185CC1EA}"/>
                  </a:ext>
                </a:extLst>
              </p:cNvPr>
              <p:cNvSpPr/>
              <p:nvPr/>
            </p:nvSpPr>
            <p:spPr>
              <a:xfrm>
                <a:off x="-10828375" y="-64863"/>
                <a:ext cx="7293488" cy="7293488"/>
              </a:xfrm>
              <a:prstGeom prst="blockArc">
                <a:avLst>
                  <a:gd name="adj1" fmla="val 18900000"/>
                  <a:gd name="adj2" fmla="val 2700000"/>
                  <a:gd name="adj3" fmla="val 296"/>
                </a:avLst>
              </a:prstGeom>
            </p:spPr>
            <p:style>
              <a:lnRef idx="2"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D7004A28-458E-4F97-825D-FE7CAD366E15}"/>
                  </a:ext>
                </a:extLst>
              </p:cNvPr>
              <p:cNvSpPr/>
              <p:nvPr/>
            </p:nvSpPr>
            <p:spPr>
              <a:xfrm>
                <a:off x="-4633298" y="1057323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9" name="Elipse 58">
                <a:extLst>
                  <a:ext uri="{FF2B5EF4-FFF2-40B4-BE49-F238E27FC236}">
                    <a16:creationId xmlns:a16="http://schemas.microsoft.com/office/drawing/2014/main" id="{FB8937B0-2862-4DFB-B45A-E4E5295CC46A}"/>
                  </a:ext>
                </a:extLst>
              </p:cNvPr>
              <p:cNvSpPr/>
              <p:nvPr/>
            </p:nvSpPr>
            <p:spPr>
              <a:xfrm>
                <a:off x="-4187342" y="1796429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5A4DBD38-1C78-4D6F-AE1F-0DFB0C84E26C}"/>
                  </a:ext>
                </a:extLst>
              </p:cNvPr>
              <p:cNvSpPr/>
              <p:nvPr/>
            </p:nvSpPr>
            <p:spPr>
              <a:xfrm>
                <a:off x="-3942960" y="2534994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2DD9DC26-6B8B-4B83-A88C-FFD7D759C971}"/>
                  </a:ext>
                </a:extLst>
              </p:cNvPr>
              <p:cNvSpPr/>
              <p:nvPr/>
            </p:nvSpPr>
            <p:spPr>
              <a:xfrm>
                <a:off x="-3864931" y="3274100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5" name="Elipse 64">
                <a:extLst>
                  <a:ext uri="{FF2B5EF4-FFF2-40B4-BE49-F238E27FC236}">
                    <a16:creationId xmlns:a16="http://schemas.microsoft.com/office/drawing/2014/main" id="{A36C7BA9-1D3E-4B14-AF15-A95A7950E2B6}"/>
                  </a:ext>
                </a:extLst>
              </p:cNvPr>
              <p:cNvSpPr/>
              <p:nvPr/>
            </p:nvSpPr>
            <p:spPr>
              <a:xfrm>
                <a:off x="-3942960" y="4013206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Elipse 66">
                <a:extLst>
                  <a:ext uri="{FF2B5EF4-FFF2-40B4-BE49-F238E27FC236}">
                    <a16:creationId xmlns:a16="http://schemas.microsoft.com/office/drawing/2014/main" id="{41BB9811-FBFD-4067-863B-D241EAD52ED9}"/>
                  </a:ext>
                </a:extLst>
              </p:cNvPr>
              <p:cNvSpPr/>
              <p:nvPr/>
            </p:nvSpPr>
            <p:spPr>
              <a:xfrm>
                <a:off x="-4187342" y="4751770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Elipse 68">
                <a:extLst>
                  <a:ext uri="{FF2B5EF4-FFF2-40B4-BE49-F238E27FC236}">
                    <a16:creationId xmlns:a16="http://schemas.microsoft.com/office/drawing/2014/main" id="{10B171FB-8E37-4586-BD19-69771A8FCC7E}"/>
                  </a:ext>
                </a:extLst>
              </p:cNvPr>
              <p:cNvSpPr/>
              <p:nvPr/>
            </p:nvSpPr>
            <p:spPr>
              <a:xfrm>
                <a:off x="-4633298" y="5490876"/>
                <a:ext cx="615560" cy="615560"/>
              </a:xfrm>
              <a:prstGeom prst="ellipse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1" name="Estrella: 6 puntas 70">
              <a:extLst>
                <a:ext uri="{FF2B5EF4-FFF2-40B4-BE49-F238E27FC236}">
                  <a16:creationId xmlns:a16="http://schemas.microsoft.com/office/drawing/2014/main" id="{4D699709-E9B7-42F0-A8F2-0D285105F3BF}"/>
                </a:ext>
              </a:extLst>
            </p:cNvPr>
            <p:cNvSpPr/>
            <p:nvPr/>
          </p:nvSpPr>
          <p:spPr>
            <a:xfrm>
              <a:off x="5057613" y="5476796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3</a:t>
              </a:r>
            </a:p>
          </p:txBody>
        </p:sp>
        <p:sp>
          <p:nvSpPr>
            <p:cNvPr id="72" name="Estrella: 6 puntas 7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588CD39-00FB-48ED-9786-97AF1F0E5CC4}"/>
                </a:ext>
              </a:extLst>
            </p:cNvPr>
            <p:cNvSpPr/>
            <p:nvPr/>
          </p:nvSpPr>
          <p:spPr>
            <a:xfrm>
              <a:off x="5524341" y="1773654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1</a:t>
              </a:r>
              <a:endParaRPr lang="es-PE" dirty="0"/>
            </a:p>
          </p:txBody>
        </p:sp>
        <p:sp>
          <p:nvSpPr>
            <p:cNvPr id="73" name="Estrella: 6 puntas 72">
              <a:extLst>
                <a:ext uri="{FF2B5EF4-FFF2-40B4-BE49-F238E27FC236}">
                  <a16:creationId xmlns:a16="http://schemas.microsoft.com/office/drawing/2014/main" id="{2624FC17-B5B6-4A20-8132-FD94196AC069}"/>
                </a:ext>
              </a:extLst>
            </p:cNvPr>
            <p:cNvSpPr/>
            <p:nvPr/>
          </p:nvSpPr>
          <p:spPr>
            <a:xfrm>
              <a:off x="5788322" y="2478697"/>
              <a:ext cx="260862" cy="307478"/>
            </a:xfrm>
            <a:prstGeom prst="star6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05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ítulo 36">
            <a:extLst>
              <a:ext uri="{FF2B5EF4-FFF2-40B4-BE49-F238E27FC236}">
                <a16:creationId xmlns:a16="http://schemas.microsoft.com/office/drawing/2014/main" id="{FDB4262B-1C09-42D6-A637-D364A352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9" y="904683"/>
            <a:ext cx="3043238" cy="1128258"/>
          </a:xfrm>
        </p:spPr>
        <p:txBody>
          <a:bodyPr rtlCol="0"/>
          <a:lstStyle/>
          <a:p>
            <a:pPr rtl="0"/>
            <a:r>
              <a:rPr lang="es-ES" dirty="0"/>
              <a:t>AGENDA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43977A-6FCD-459E-92BB-8BD5B3EDAC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0238" y="2290117"/>
            <a:ext cx="3043238" cy="3442290"/>
          </a:xfrm>
        </p:spPr>
        <p:txBody>
          <a:bodyPr rtlCol="0"/>
          <a:lstStyle/>
          <a:p>
            <a:pPr rtl="0"/>
            <a:r>
              <a:rPr lang="es-ES" dirty="0"/>
              <a:t>Definición de Cese</a:t>
            </a:r>
          </a:p>
          <a:p>
            <a:r>
              <a:rPr lang="es-ES" dirty="0"/>
              <a:t>Variables a Analizar</a:t>
            </a:r>
          </a:p>
          <a:p>
            <a:r>
              <a:rPr lang="es-E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Limpieza de Variables</a:t>
            </a:r>
          </a:p>
          <a:p>
            <a:pPr rtl="0"/>
            <a:r>
              <a:rPr lang="es-ES" dirty="0"/>
              <a:t>EDA</a:t>
            </a:r>
          </a:p>
          <a:p>
            <a:pPr rtl="0"/>
            <a:r>
              <a:rPr lang="es-ES" dirty="0"/>
              <a:t>Pronostico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E5FA28-0FC2-4B15-83D2-879A6F49A9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9800022" y="3223751"/>
            <a:ext cx="4114801" cy="410501"/>
          </a:xfrm>
        </p:spPr>
        <p:txBody>
          <a:bodyPr rtlCol="0"/>
          <a:lstStyle/>
          <a:p>
            <a:pPr rtl="0"/>
            <a:r>
              <a:rPr lang="es-ES"/>
              <a:t>1/2/20XX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289AED2E-780E-464D-867D-1756DC80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/>
          <a:lstStyle/>
          <a:p>
            <a:pPr rtl="0"/>
            <a:fld id="{6613E9FD-500B-4FA6-89C3-3A998652D3A8}" type="slidenum">
              <a:rPr lang="es-ES" smtClean="0"/>
              <a:pPr rtl="0"/>
              <a:t>8</a:t>
            </a:fld>
            <a:endParaRPr lang="es-ES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AB22B5E-34AF-4180-81BF-4AFE37AEF9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2CFCCA9E-AFBC-4B72-925C-1FE097611C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3" name="Marcador de posición de imagen 10" descr="Imagen que contiene interior, persona, hombre, gato&#10;&#10;Descripción generada automáticamente">
            <a:extLst>
              <a:ext uri="{FF2B5EF4-FFF2-40B4-BE49-F238E27FC236}">
                <a16:creationId xmlns:a16="http://schemas.microsoft.com/office/drawing/2014/main" id="{F7243DFE-B629-432C-AEE3-31CC25D48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935" r="12935"/>
          <a:stretch>
            <a:fillRect/>
          </a:stretch>
        </p:blipFill>
        <p:spPr>
          <a:xfrm>
            <a:off x="0" y="0"/>
            <a:ext cx="3390900" cy="6858000"/>
          </a:xfrm>
          <a:prstGeom prst="rect">
            <a:avLst/>
          </a:prstGeom>
        </p:spPr>
      </p:pic>
      <p:pic>
        <p:nvPicPr>
          <p:cNvPr id="14" name="Marcador de posición de imagen 13" descr="Imagen que contiene interior, tabla, cocina, cuarto&#10;&#10;Descripción generada automáticamente">
            <a:extLst>
              <a:ext uri="{FF2B5EF4-FFF2-40B4-BE49-F238E27FC236}">
                <a16:creationId xmlns:a16="http://schemas.microsoft.com/office/drawing/2014/main" id="{E48F0FA2-629D-43FC-A3A9-62DF2D65E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3517" r="33517"/>
          <a:stretch>
            <a:fillRect/>
          </a:stretch>
        </p:blipFill>
        <p:spPr>
          <a:xfrm>
            <a:off x="8791956" y="0"/>
            <a:ext cx="339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2D1AD-663E-4E90-912B-333FDFC3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1209" y="248263"/>
            <a:ext cx="6467144" cy="410501"/>
          </a:xfrm>
        </p:spPr>
        <p:txBody>
          <a:bodyPr rtlCol="0">
            <a:noAutofit/>
          </a:bodyPr>
          <a:lstStyle/>
          <a:p>
            <a:pPr algn="l" rtl="0"/>
            <a:r>
              <a:rPr lang="es-ES" sz="1800" dirty="0"/>
              <a:t>Variables a Analizar - CONSIDERACIONES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07EA24-97F4-4B33-B2B4-0E792003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rtlCol="0">
            <a:normAutofit/>
          </a:bodyPr>
          <a:lstStyle/>
          <a:p>
            <a:pPr rtl="0"/>
            <a:fld id="{54B97B59-3B2F-4E46-A216-C2A7D249F47E}" type="slidenum">
              <a:rPr lang="es-ES" smtClean="0"/>
              <a:pPr rtl="0"/>
              <a:t>9</a:t>
            </a:fld>
            <a:endParaRPr lang="es-ES" dirty="0"/>
          </a:p>
        </p:txBody>
      </p:sp>
      <p:pic>
        <p:nvPicPr>
          <p:cNvPr id="39" name="Gráfico 38">
            <a:extLst>
              <a:ext uri="{FF2B5EF4-FFF2-40B4-BE49-F238E27FC236}">
                <a16:creationId xmlns:a16="http://schemas.microsoft.com/office/drawing/2014/main" id="{7F30DAF6-AAC9-4B3F-A259-5882A4FC4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824" y="803573"/>
            <a:ext cx="4816172" cy="258341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79163298-670C-46AD-9AAD-DF2367BBF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74384" y="803573"/>
            <a:ext cx="4537077" cy="2583415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D3010C0-7B27-46EE-88EB-6727693F79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16727" y="3531797"/>
            <a:ext cx="4558546" cy="25834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AE74C7-64F2-4CEC-A7B1-28BF58A54E66}"/>
              </a:ext>
            </a:extLst>
          </p:cNvPr>
          <p:cNvSpPr txBox="1"/>
          <p:nvPr/>
        </p:nvSpPr>
        <p:spPr>
          <a:xfrm>
            <a:off x="9044940" y="1244664"/>
            <a:ext cx="678180" cy="261610"/>
          </a:xfrm>
          <a:prstGeom prst="rect">
            <a:avLst/>
          </a:prstGeom>
          <a:solidFill>
            <a:srgbClr val="C6CDD1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PE" dirty="0"/>
              <a:t>COVID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C51654D-AF0F-4B6C-8E51-F8DA513C9C1B}"/>
              </a:ext>
            </a:extLst>
          </p:cNvPr>
          <p:cNvSpPr txBox="1"/>
          <p:nvPr/>
        </p:nvSpPr>
        <p:spPr>
          <a:xfrm rot="16200000">
            <a:off x="6221689" y="4055149"/>
            <a:ext cx="629989" cy="261610"/>
          </a:xfrm>
          <a:prstGeom prst="rect">
            <a:avLst/>
          </a:prstGeom>
          <a:solidFill>
            <a:srgbClr val="C6CDD1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PE" sz="1100" dirty="0">
                <a:solidFill>
                  <a:schemeClr val="accent1">
                    <a:lumMod val="50000"/>
                  </a:schemeClr>
                </a:solidFill>
              </a:rPr>
              <a:t>COVID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CF4DA28-AF5D-486F-8EAC-BDE143CC5C34}"/>
              </a:ext>
            </a:extLst>
          </p:cNvPr>
          <p:cNvSpPr txBox="1"/>
          <p:nvPr/>
        </p:nvSpPr>
        <p:spPr>
          <a:xfrm rot="16200000">
            <a:off x="3605784" y="1653355"/>
            <a:ext cx="678180" cy="261610"/>
          </a:xfrm>
          <a:prstGeom prst="rect">
            <a:avLst/>
          </a:prstGeom>
          <a:solidFill>
            <a:srgbClr val="C6CDD1">
              <a:alpha val="6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 rtl="0">
              <a:defRPr lang="es-es"/>
            </a:defPPr>
            <a:lvl1pPr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PE" dirty="0"/>
              <a:t>COVID</a:t>
            </a:r>
          </a:p>
        </p:txBody>
      </p:sp>
    </p:spTree>
    <p:extLst>
      <p:ext uri="{BB962C8B-B14F-4D97-AF65-F5344CB8AC3E}">
        <p14:creationId xmlns:p14="http://schemas.microsoft.com/office/powerpoint/2010/main" val="860643982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988.tgt.Office_50301434_TF45255545_Win32_OJ112196101" id="{7A7A1512-F0EE-4C26-87A0-81ADBA6628EA}" vid="{0A5CBFD2-C5B3-4846-8BD0-E3EE7DF413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132AF9-3F4B-4CF7-B0A1-5A88F3E95F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1FE383-FFC9-4E8F-AF11-1EACEDE7E2A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F64E11-8065-459A-925E-8BCBA625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marco clásico</Template>
  <TotalTime>489</TotalTime>
  <Words>723</Words>
  <Application>Microsoft Office PowerPoint</Application>
  <PresentationFormat>Panorámica</PresentationFormat>
  <Paragraphs>227</Paragraphs>
  <Slides>23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Gill Sans MT</vt:lpstr>
      <vt:lpstr>Goudy Old Style</vt:lpstr>
      <vt:lpstr>ClassicFrameVTI</vt:lpstr>
      <vt:lpstr>Employee Turnover</vt:lpstr>
      <vt:lpstr>AGENDA</vt:lpstr>
      <vt:lpstr>Presentación de PowerPoint</vt:lpstr>
      <vt:lpstr>Presentación de PowerPoint</vt:lpstr>
      <vt:lpstr>Presentación de PowerPoint</vt:lpstr>
      <vt:lpstr>AGENDA</vt:lpstr>
      <vt:lpstr>Presentación de PowerPoint</vt:lpstr>
      <vt:lpstr>AGENDA</vt:lpstr>
      <vt:lpstr>Presentación de PowerPoint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Antigüedad y %cese</vt:lpstr>
      <vt:lpstr>Bono Variable promedio y %cese</vt:lpstr>
      <vt:lpstr>Bono Variable 1Q y %cese</vt:lpstr>
      <vt:lpstr>Nro de Hijos y %cese</vt:lpstr>
      <vt:lpstr>AGENDA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Turnover Employee</dc:title>
  <dc:creator>u201313389 (Muñoz Maquera, Ana Mercedez)</dc:creator>
  <cp:lastModifiedBy>u201313389 (Muñoz Maquera, Ana Mercedez)</cp:lastModifiedBy>
  <cp:revision>6</cp:revision>
  <dcterms:created xsi:type="dcterms:W3CDTF">2022-04-08T07:21:03Z</dcterms:created>
  <dcterms:modified xsi:type="dcterms:W3CDTF">2022-04-09T01:03:42Z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